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56" r:id="rId1"/>
  </p:sldMasterIdLst>
  <p:notesMasterIdLst>
    <p:notesMasterId r:id="rId36"/>
  </p:notesMasterIdLst>
  <p:sldIdLst>
    <p:sldId id="256" r:id="rId2"/>
    <p:sldId id="265" r:id="rId3"/>
    <p:sldId id="266" r:id="rId4"/>
    <p:sldId id="267" r:id="rId5"/>
    <p:sldId id="262" r:id="rId6"/>
    <p:sldId id="269" r:id="rId7"/>
    <p:sldId id="263" r:id="rId8"/>
    <p:sldId id="264" r:id="rId9"/>
    <p:sldId id="298" r:id="rId10"/>
    <p:sldId id="297" r:id="rId11"/>
    <p:sldId id="294" r:id="rId12"/>
    <p:sldId id="291" r:id="rId13"/>
    <p:sldId id="295" r:id="rId14"/>
    <p:sldId id="261" r:id="rId15"/>
    <p:sldId id="273" r:id="rId16"/>
    <p:sldId id="274" r:id="rId17"/>
    <p:sldId id="275" r:id="rId18"/>
    <p:sldId id="276" r:id="rId19"/>
    <p:sldId id="277" r:id="rId20"/>
    <p:sldId id="278" r:id="rId21"/>
    <p:sldId id="279" r:id="rId22"/>
    <p:sldId id="280" r:id="rId23"/>
    <p:sldId id="281" r:id="rId24"/>
    <p:sldId id="282" r:id="rId25"/>
    <p:sldId id="283" r:id="rId26"/>
    <p:sldId id="284" r:id="rId27"/>
    <p:sldId id="299" r:id="rId28"/>
    <p:sldId id="300" r:id="rId29"/>
    <p:sldId id="301" r:id="rId30"/>
    <p:sldId id="302" r:id="rId31"/>
    <p:sldId id="303" r:id="rId32"/>
    <p:sldId id="304" r:id="rId33"/>
    <p:sldId id="305" r:id="rId34"/>
    <p:sldId id="306"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39" d="100"/>
          <a:sy n="139" d="100"/>
        </p:scale>
        <p:origin x="-120" y="-6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notesMaster" Target="notesMasters/notesMaster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printerSettings" Target="printerSettings/printerSettings1.bin"/><Relationship Id="rId38" Type="http://schemas.openxmlformats.org/officeDocument/2006/relationships/presProps" Target="presProps.xml"/><Relationship Id="rId39" Type="http://schemas.openxmlformats.org/officeDocument/2006/relationships/viewProps" Target="viewProps.xml"/><Relationship Id="rId40" Type="http://schemas.openxmlformats.org/officeDocument/2006/relationships/theme" Target="theme/theme1.xml"/><Relationship Id="rId41"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C2B1C2B-D67F-4222-82DB-5BD25884BD2B}" type="datetimeFigureOut">
              <a:rPr lang="en-US" smtClean="0"/>
              <a:pPr/>
              <a:t>18/12/13</a:t>
            </a:fld>
            <a:endParaRPr lang="en-IN"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3C18C09-9CD6-4AFC-BBCE-3001D68C0BD1}" type="slidenum">
              <a:rPr lang="en-IN" smtClean="0"/>
              <a:pPr/>
              <a:t>‹#›</a:t>
            </a:fld>
            <a:endParaRPr lang="en-IN" dirty="0"/>
          </a:p>
        </p:txBody>
      </p:sp>
    </p:spTree>
    <p:extLst>
      <p:ext uri="{BB962C8B-B14F-4D97-AF65-F5344CB8AC3E}">
        <p14:creationId xmlns:p14="http://schemas.microsoft.com/office/powerpoint/2010/main" val="30689097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63C18C09-9CD6-4AFC-BBCE-3001D68C0BD1}" type="slidenum">
              <a:rPr lang="en-IN" smtClean="0"/>
              <a:pPr/>
              <a:t>6</a:t>
            </a:fld>
            <a:endParaRPr lang="en-IN"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0C739F71-D437-4C2A-AE90-6031200E235C}" type="datetime4">
              <a:rPr lang="en-US" smtClean="0"/>
              <a:pPr/>
              <a:t>December 18, 2013</a:t>
            </a:fld>
            <a:endParaRPr lang="en-US" dirty="0"/>
          </a:p>
        </p:txBody>
      </p:sp>
      <p:sp>
        <p:nvSpPr>
          <p:cNvPr id="17" name="Footer Placeholder 16"/>
          <p:cNvSpPr>
            <a:spLocks noGrp="1"/>
          </p:cNvSpPr>
          <p:nvPr>
            <p:ph type="ftr" sz="quarter" idx="11"/>
          </p:nvPr>
        </p:nvSpPr>
        <p:spPr bwMode="auto">
          <a:xfrm rot="5400000">
            <a:off x="7077269" y="4181669"/>
            <a:ext cx="3657600" cy="384048"/>
          </a:xfrm>
        </p:spPr>
        <p:txBody>
          <a:bodyPr/>
          <a:lstStyle/>
          <a:p>
            <a:r>
              <a:rPr lang="en-US" dirty="0" smtClean="0"/>
              <a:t>DR UTKARSH BHAGAT</a:t>
            </a:r>
            <a:endParaRPr lang="en-US" dirty="0"/>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B6F15528-21DE-4FAA-801E-634DDDAF4B2B}"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565FA75-1E87-4975-A11A-6D059898D4BE}" type="datetime4">
              <a:rPr lang="en-US" smtClean="0"/>
              <a:pPr/>
              <a:t>December 18, 2013</a:t>
            </a:fld>
            <a:endParaRPr lang="en-US" dirty="0"/>
          </a:p>
        </p:txBody>
      </p:sp>
      <p:sp>
        <p:nvSpPr>
          <p:cNvPr id="5" name="Footer Placeholder 4"/>
          <p:cNvSpPr>
            <a:spLocks noGrp="1"/>
          </p:cNvSpPr>
          <p:nvPr>
            <p:ph type="ftr" sz="quarter" idx="11"/>
          </p:nvPr>
        </p:nvSpPr>
        <p:spPr/>
        <p:txBody>
          <a:bodyPr/>
          <a:lstStyle/>
          <a:p>
            <a:r>
              <a:rPr lang="en-US" dirty="0" smtClean="0"/>
              <a:t>DR UTKARSH BHAGAT</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7F216F8-C586-4C8E-A566-242AAD26EC0C}" type="datetime4">
              <a:rPr lang="en-US" smtClean="0"/>
              <a:pPr/>
              <a:t>December 18, 2013</a:t>
            </a:fld>
            <a:endParaRPr lang="en-US" dirty="0"/>
          </a:p>
        </p:txBody>
      </p:sp>
      <p:sp>
        <p:nvSpPr>
          <p:cNvPr id="5" name="Footer Placeholder 4"/>
          <p:cNvSpPr>
            <a:spLocks noGrp="1"/>
          </p:cNvSpPr>
          <p:nvPr>
            <p:ph type="ftr" sz="quarter" idx="11"/>
          </p:nvPr>
        </p:nvSpPr>
        <p:spPr/>
        <p:txBody>
          <a:bodyPr/>
          <a:lstStyle/>
          <a:p>
            <a:r>
              <a:rPr lang="en-US" dirty="0" smtClean="0"/>
              <a:t>DR UTKARSH BHAGAT</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C0FBA353-FC7C-4906-ABDA-7FEF6F7FC5C4}" type="datetime4">
              <a:rPr lang="en-US" smtClean="0"/>
              <a:pPr/>
              <a:t>December 18, 2013</a:t>
            </a:fld>
            <a:endParaRPr lang="en-US" dirty="0"/>
          </a:p>
        </p:txBody>
      </p:sp>
      <p:sp>
        <p:nvSpPr>
          <p:cNvPr id="9" name="Slide Number Placeholder 8"/>
          <p:cNvSpPr>
            <a:spLocks noGrp="1"/>
          </p:cNvSpPr>
          <p:nvPr>
            <p:ph type="sldNum" sz="quarter" idx="15"/>
          </p:nvPr>
        </p:nvSpPr>
        <p:spPr/>
        <p:txBody>
          <a:bodyPr rtlCol="0"/>
          <a:lstStyle/>
          <a:p>
            <a:fld id="{B6F15528-21DE-4FAA-801E-634DDDAF4B2B}" type="slidenum">
              <a:rPr lang="en-US" smtClean="0"/>
              <a:pPr/>
              <a:t>‹#›</a:t>
            </a:fld>
            <a:endParaRPr lang="en-US" dirty="0"/>
          </a:p>
        </p:txBody>
      </p:sp>
      <p:sp>
        <p:nvSpPr>
          <p:cNvPr id="10" name="Footer Placeholder 9"/>
          <p:cNvSpPr>
            <a:spLocks noGrp="1"/>
          </p:cNvSpPr>
          <p:nvPr>
            <p:ph type="ftr" sz="quarter" idx="16"/>
          </p:nvPr>
        </p:nvSpPr>
        <p:spPr/>
        <p:txBody>
          <a:bodyPr rtlCol="0"/>
          <a:lstStyle/>
          <a:p>
            <a:r>
              <a:rPr lang="en-US" dirty="0" smtClean="0"/>
              <a:t>DR UTKARSH BHAGAT</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47F94A46-DDF4-45F6-8DB6-9154555BD89E}" type="datetime4">
              <a:rPr lang="en-US" smtClean="0"/>
              <a:pPr/>
              <a:t>December 18, 2013</a:t>
            </a:fld>
            <a:endParaRPr lang="en-US" dirty="0"/>
          </a:p>
        </p:txBody>
      </p:sp>
      <p:sp>
        <p:nvSpPr>
          <p:cNvPr id="5" name="Footer Placeholder 4"/>
          <p:cNvSpPr>
            <a:spLocks noGrp="1"/>
          </p:cNvSpPr>
          <p:nvPr>
            <p:ph type="ftr" sz="quarter" idx="11"/>
          </p:nvPr>
        </p:nvSpPr>
        <p:spPr bwMode="auto">
          <a:xfrm rot="5400000">
            <a:off x="7077456" y="4178808"/>
            <a:ext cx="3657600" cy="384048"/>
          </a:xfrm>
        </p:spPr>
        <p:txBody>
          <a:bodyPr/>
          <a:lstStyle/>
          <a:p>
            <a:r>
              <a:rPr lang="en-US" dirty="0" smtClean="0"/>
              <a:t>DR UTKARSH BHAGAT</a:t>
            </a:r>
            <a:endParaRPr lang="en-US" dirty="0"/>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6" name="Slide Number Placeholder 5"/>
          <p:cNvSpPr>
            <a:spLocks noGrp="1"/>
          </p:cNvSpPr>
          <p:nvPr>
            <p:ph type="sldNum" sz="quarter" idx="12"/>
          </p:nvPr>
        </p:nvSpPr>
        <p:spPr bwMode="auto">
          <a:xfrm>
            <a:off x="1340616" y="4928702"/>
            <a:ext cx="609600" cy="517524"/>
          </a:xfrm>
        </p:spPr>
        <p:txBody>
          <a:bodyPr/>
          <a:lstStyle/>
          <a:p>
            <a:fld id="{B6F15528-21DE-4FAA-801E-634DDDAF4B2B}"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B6D92F59-A00B-4569-8758-8E4EC6E58BD7}" type="datetime4">
              <a:rPr lang="en-US" smtClean="0"/>
              <a:pPr/>
              <a:t>December 18, 2013</a:t>
            </a:fld>
            <a:endParaRPr lang="en-US" dirty="0"/>
          </a:p>
        </p:txBody>
      </p:sp>
      <p:sp>
        <p:nvSpPr>
          <p:cNvPr id="6" name="Footer Placeholder 5"/>
          <p:cNvSpPr>
            <a:spLocks noGrp="1"/>
          </p:cNvSpPr>
          <p:nvPr>
            <p:ph type="ftr" sz="quarter" idx="11"/>
          </p:nvPr>
        </p:nvSpPr>
        <p:spPr/>
        <p:txBody>
          <a:bodyPr/>
          <a:lstStyle/>
          <a:p>
            <a:r>
              <a:rPr lang="en-US" dirty="0" smtClean="0"/>
              <a:t>DR UTKARSH BHAGAT</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4BABC62C-A347-4B64-AF23-4B34CD6C059B}" type="datetime4">
              <a:rPr lang="en-US" smtClean="0"/>
              <a:pPr/>
              <a:t>December 18, 2013</a:t>
            </a:fld>
            <a:endParaRPr lang="en-US" dirty="0"/>
          </a:p>
        </p:txBody>
      </p:sp>
      <p:sp>
        <p:nvSpPr>
          <p:cNvPr id="8" name="Footer Placeholder 7"/>
          <p:cNvSpPr>
            <a:spLocks noGrp="1"/>
          </p:cNvSpPr>
          <p:nvPr>
            <p:ph type="ftr" sz="quarter" idx="11"/>
          </p:nvPr>
        </p:nvSpPr>
        <p:spPr/>
        <p:txBody>
          <a:bodyPr/>
          <a:lstStyle/>
          <a:p>
            <a:r>
              <a:rPr lang="en-US" dirty="0" smtClean="0"/>
              <a:t>DR UTKARSH BHAGAT</a:t>
            </a:r>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4171F6D7-8108-4ECE-941C-27E6DE4BA67F}" type="datetime4">
              <a:rPr lang="en-US" smtClean="0"/>
              <a:pPr/>
              <a:t>December 18, 2013</a:t>
            </a:fld>
            <a:endParaRPr lang="en-US" dirty="0"/>
          </a:p>
        </p:txBody>
      </p:sp>
      <p:sp>
        <p:nvSpPr>
          <p:cNvPr id="7" name="Slide Number Placeholder 6"/>
          <p:cNvSpPr>
            <a:spLocks noGrp="1"/>
          </p:cNvSpPr>
          <p:nvPr>
            <p:ph type="sldNum" sz="quarter" idx="11"/>
          </p:nvPr>
        </p:nvSpPr>
        <p:spPr/>
        <p:txBody>
          <a:bodyPr rtlCol="0"/>
          <a:lstStyle/>
          <a:p>
            <a:fld id="{B6F15528-21DE-4FAA-801E-634DDDAF4B2B}" type="slidenum">
              <a:rPr lang="en-US" smtClean="0"/>
              <a:pPr/>
              <a:t>‹#›</a:t>
            </a:fld>
            <a:endParaRPr lang="en-US" dirty="0"/>
          </a:p>
        </p:txBody>
      </p:sp>
      <p:sp>
        <p:nvSpPr>
          <p:cNvPr id="8" name="Footer Placeholder 7"/>
          <p:cNvSpPr>
            <a:spLocks noGrp="1"/>
          </p:cNvSpPr>
          <p:nvPr>
            <p:ph type="ftr" sz="quarter" idx="12"/>
          </p:nvPr>
        </p:nvSpPr>
        <p:spPr/>
        <p:txBody>
          <a:bodyPr rtlCol="0"/>
          <a:lstStyle/>
          <a:p>
            <a:r>
              <a:rPr lang="en-US" dirty="0" smtClean="0"/>
              <a:t>DR UTKARSH BHAGAT</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C39266C-88F8-4305-AC14-1F98846FAAD5}" type="datetime4">
              <a:rPr lang="en-US" smtClean="0"/>
              <a:pPr/>
              <a:t>December 18, 2013</a:t>
            </a:fld>
            <a:endParaRPr lang="en-US" dirty="0"/>
          </a:p>
        </p:txBody>
      </p:sp>
      <p:sp>
        <p:nvSpPr>
          <p:cNvPr id="3" name="Footer Placeholder 2"/>
          <p:cNvSpPr>
            <a:spLocks noGrp="1"/>
          </p:cNvSpPr>
          <p:nvPr>
            <p:ph type="ftr" sz="quarter" idx="11"/>
          </p:nvPr>
        </p:nvSpPr>
        <p:spPr/>
        <p:txBody>
          <a:bodyPr/>
          <a:lstStyle/>
          <a:p>
            <a:r>
              <a:rPr lang="en-US" dirty="0" smtClean="0"/>
              <a:t>DR UTKARSH BHAGAT</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221410A5-3774-42CA-8CA3-E03285743C5D}" type="datetime4">
              <a:rPr lang="en-US" smtClean="0"/>
              <a:pPr/>
              <a:t>December 18, 2013</a:t>
            </a:fld>
            <a:endParaRPr lang="en-US" dirty="0"/>
          </a:p>
        </p:txBody>
      </p:sp>
      <p:sp>
        <p:nvSpPr>
          <p:cNvPr id="22" name="Slide Number Placeholder 21"/>
          <p:cNvSpPr>
            <a:spLocks noGrp="1"/>
          </p:cNvSpPr>
          <p:nvPr>
            <p:ph type="sldNum" sz="quarter" idx="15"/>
          </p:nvPr>
        </p:nvSpPr>
        <p:spPr/>
        <p:txBody>
          <a:bodyPr rtlCol="0"/>
          <a:lstStyle/>
          <a:p>
            <a:fld id="{B6F15528-21DE-4FAA-801E-634DDDAF4B2B}" type="slidenum">
              <a:rPr lang="en-US" smtClean="0"/>
              <a:pPr/>
              <a:t>‹#›</a:t>
            </a:fld>
            <a:endParaRPr lang="en-US" dirty="0"/>
          </a:p>
        </p:txBody>
      </p:sp>
      <p:sp>
        <p:nvSpPr>
          <p:cNvPr id="23" name="Footer Placeholder 22"/>
          <p:cNvSpPr>
            <a:spLocks noGrp="1"/>
          </p:cNvSpPr>
          <p:nvPr>
            <p:ph type="ftr" sz="quarter" idx="16"/>
          </p:nvPr>
        </p:nvSpPr>
        <p:spPr/>
        <p:txBody>
          <a:bodyPr rtlCol="0"/>
          <a:lstStyle/>
          <a:p>
            <a:r>
              <a:rPr lang="en-US" dirty="0" smtClean="0"/>
              <a:t>DR UTKARSH BHAGAT</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dirty="0"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3690952F-2C9E-4C5C-B418-5690642F325C}" type="datetime4">
              <a:rPr lang="en-US" smtClean="0"/>
              <a:pPr/>
              <a:t>December 18, 2013</a:t>
            </a:fld>
            <a:endParaRPr lang="en-US" dirty="0"/>
          </a:p>
        </p:txBody>
      </p:sp>
      <p:sp>
        <p:nvSpPr>
          <p:cNvPr id="18" name="Slide Number Placeholder 17"/>
          <p:cNvSpPr>
            <a:spLocks noGrp="1"/>
          </p:cNvSpPr>
          <p:nvPr>
            <p:ph type="sldNum" sz="quarter" idx="11"/>
          </p:nvPr>
        </p:nvSpPr>
        <p:spPr/>
        <p:txBody>
          <a:bodyPr rtlCol="0"/>
          <a:lstStyle/>
          <a:p>
            <a:fld id="{B6F15528-21DE-4FAA-801E-634DDDAF4B2B}" type="slidenum">
              <a:rPr lang="en-US" smtClean="0"/>
              <a:pPr/>
              <a:t>‹#›</a:t>
            </a:fld>
            <a:endParaRPr lang="en-US" dirty="0"/>
          </a:p>
        </p:txBody>
      </p:sp>
      <p:sp>
        <p:nvSpPr>
          <p:cNvPr id="21" name="Footer Placeholder 20"/>
          <p:cNvSpPr>
            <a:spLocks noGrp="1"/>
          </p:cNvSpPr>
          <p:nvPr>
            <p:ph type="ftr" sz="quarter" idx="12"/>
          </p:nvPr>
        </p:nvSpPr>
        <p:spPr/>
        <p:txBody>
          <a:bodyPr rtlCol="0"/>
          <a:lstStyle/>
          <a:p>
            <a:r>
              <a:rPr lang="en-US" dirty="0" smtClean="0"/>
              <a:t>DR UTKARSH BHAGAT</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66A856A2-F322-4AC5-A64D-CD68C16D299F}" type="datetime4">
              <a:rPr lang="en-US" smtClean="0"/>
              <a:pPr/>
              <a:t>December 18, 2013</a:t>
            </a:fld>
            <a:endParaRPr lang="en-US" dirty="0"/>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r>
              <a:rPr lang="en-US" dirty="0" smtClean="0"/>
              <a:t>DR UTKARSH BHAGAT</a:t>
            </a:r>
            <a:endParaRPr lang="en-US" dirty="0"/>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hf hdr="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2.png"/><Relationship Id="rId3" Type="http://schemas.openxmlformats.org/officeDocument/2006/relationships/image" Target="../media/image3.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4.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0" y="1676400"/>
            <a:ext cx="6172200" cy="1894362"/>
          </a:xfrm>
        </p:spPr>
        <p:txBody>
          <a:bodyPr/>
          <a:lstStyle/>
          <a:p>
            <a:r>
              <a:rPr lang="en-US" dirty="0" smtClean="0"/>
              <a:t>CEREBRAL LOCALIZATION</a:t>
            </a:r>
            <a:endParaRPr lang="en-IN" dirty="0"/>
          </a:p>
        </p:txBody>
      </p:sp>
      <p:sp>
        <p:nvSpPr>
          <p:cNvPr id="3" name="Subtitle 2"/>
          <p:cNvSpPr>
            <a:spLocks noGrp="1"/>
          </p:cNvSpPr>
          <p:nvPr>
            <p:ph type="subTitle" idx="1"/>
          </p:nvPr>
        </p:nvSpPr>
        <p:spPr>
          <a:xfrm>
            <a:off x="2286000" y="3733800"/>
            <a:ext cx="6172200" cy="2183922"/>
          </a:xfrm>
        </p:spPr>
        <p:txBody>
          <a:bodyPr>
            <a:normAutofit/>
          </a:bodyPr>
          <a:lstStyle/>
          <a:p>
            <a:r>
              <a:rPr lang="en-US" dirty="0" smtClean="0"/>
              <a:t>PARIETAL LOBE SIGNS</a:t>
            </a:r>
          </a:p>
          <a:p>
            <a:endParaRPr lang="en-US" dirty="0" smtClean="0"/>
          </a:p>
          <a:p>
            <a:endParaRPr lang="en-IN"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3" algn="ctr" rtl="0">
              <a:spcBef>
                <a:spcPct val="0"/>
              </a:spcBef>
            </a:pPr>
            <a:r>
              <a:rPr lang="en-US" sz="3600" dirty="0" smtClean="0"/>
              <a:t>LOSS OF TOPOGRAPHICAL MEMORY</a:t>
            </a:r>
            <a:r>
              <a:rPr lang="en-IN" dirty="0" smtClean="0"/>
              <a:t/>
            </a:r>
            <a:br>
              <a:rPr lang="en-IN" dirty="0" smtClean="0"/>
            </a:br>
            <a:endParaRPr lang="en-IN" dirty="0"/>
          </a:p>
        </p:txBody>
      </p:sp>
      <p:sp>
        <p:nvSpPr>
          <p:cNvPr id="3" name="Content Placeholder 2"/>
          <p:cNvSpPr>
            <a:spLocks noGrp="1"/>
          </p:cNvSpPr>
          <p:nvPr>
            <p:ph sz="quarter" idx="1"/>
          </p:nvPr>
        </p:nvSpPr>
        <p:spPr/>
        <p:txBody>
          <a:bodyPr/>
          <a:lstStyle/>
          <a:p>
            <a:r>
              <a:rPr lang="en-IN" dirty="0" smtClean="0"/>
              <a:t>Visual or tactile localization of points in space and judgment of direction and distance are defective. Patients with right parietal lobe lesions tend to misplace the cities on a map and to get lost in familiar surroundings (loss of topographic memory)</a:t>
            </a:r>
          </a:p>
          <a:p>
            <a:endParaRPr lang="en-IN" dirty="0"/>
          </a:p>
        </p:txBody>
      </p:sp>
      <p:sp>
        <p:nvSpPr>
          <p:cNvPr id="4" name="Date Placeholder 3"/>
          <p:cNvSpPr>
            <a:spLocks noGrp="1"/>
          </p:cNvSpPr>
          <p:nvPr>
            <p:ph type="dt" sz="half" idx="14"/>
          </p:nvPr>
        </p:nvSpPr>
        <p:spPr/>
        <p:txBody>
          <a:bodyPr/>
          <a:lstStyle/>
          <a:p>
            <a:fld id="{51269BE9-4196-4649-BD43-FABE1D36F1CA}" type="datetime4">
              <a:rPr lang="en-US" smtClean="0"/>
              <a:pPr/>
              <a:t>December 18, 2013</a:t>
            </a:fld>
            <a:endParaRPr lang="en-US" dirty="0"/>
          </a:p>
        </p:txBody>
      </p:sp>
      <p:sp>
        <p:nvSpPr>
          <p:cNvPr id="5" name="Slide Number Placeholder 4"/>
          <p:cNvSpPr>
            <a:spLocks noGrp="1"/>
          </p:cNvSpPr>
          <p:nvPr>
            <p:ph type="sldNum" sz="quarter" idx="15"/>
          </p:nvPr>
        </p:nvSpPr>
        <p:spPr/>
        <p:txBody>
          <a:bodyPr/>
          <a:lstStyle/>
          <a:p>
            <a:fld id="{B6F15528-21DE-4FAA-801E-634DDDAF4B2B}" type="slidenum">
              <a:rPr lang="en-US" smtClean="0"/>
              <a:pPr/>
              <a:t>10</a:t>
            </a:fld>
            <a:endParaRPr lang="en-US" dirty="0"/>
          </a:p>
        </p:txBody>
      </p:sp>
      <p:sp>
        <p:nvSpPr>
          <p:cNvPr id="6" name="Footer Placeholder 5"/>
          <p:cNvSpPr>
            <a:spLocks noGrp="1"/>
          </p:cNvSpPr>
          <p:nvPr>
            <p:ph type="ftr" sz="quarter" idx="16"/>
          </p:nvPr>
        </p:nvSpPr>
        <p:spPr/>
        <p:txBody>
          <a:bodyPr/>
          <a:lstStyle/>
          <a:p>
            <a:r>
              <a:rPr lang="en-US" dirty="0" smtClean="0"/>
              <a:t>DR UTKARSH BHAGAT</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ALLESTHESIA/ALLOKINESIA</a:t>
            </a:r>
            <a:endParaRPr lang="en-IN" dirty="0"/>
          </a:p>
        </p:txBody>
      </p:sp>
      <p:sp>
        <p:nvSpPr>
          <p:cNvPr id="3" name="Content Placeholder 2"/>
          <p:cNvSpPr>
            <a:spLocks noGrp="1"/>
          </p:cNvSpPr>
          <p:nvPr>
            <p:ph sz="quarter" idx="1"/>
          </p:nvPr>
        </p:nvSpPr>
        <p:spPr/>
        <p:txBody>
          <a:bodyPr/>
          <a:lstStyle/>
          <a:p>
            <a:r>
              <a:rPr lang="en-IN" dirty="0" smtClean="0"/>
              <a:t>When stimulated on the side contra lateral to a hemisphere  lesion, patients may demonstrate allesthesia, in which they misplace the location of the stimulus to the normal side.</a:t>
            </a:r>
          </a:p>
          <a:p>
            <a:r>
              <a:rPr lang="en-IN" dirty="0" smtClean="0"/>
              <a:t> Patients with allokinesia respond with the wrong limb or move in the wrong direction</a:t>
            </a:r>
            <a:endParaRPr lang="en-IN" dirty="0"/>
          </a:p>
        </p:txBody>
      </p:sp>
      <p:sp>
        <p:nvSpPr>
          <p:cNvPr id="4" name="Date Placeholder 3"/>
          <p:cNvSpPr>
            <a:spLocks noGrp="1"/>
          </p:cNvSpPr>
          <p:nvPr>
            <p:ph type="dt" sz="half" idx="14"/>
          </p:nvPr>
        </p:nvSpPr>
        <p:spPr/>
        <p:txBody>
          <a:bodyPr/>
          <a:lstStyle/>
          <a:p>
            <a:fld id="{2D03676F-629F-4868-93D1-7CFD95A498FB}" type="datetime4">
              <a:rPr lang="en-US" smtClean="0"/>
              <a:pPr/>
              <a:t>December 18, 2013</a:t>
            </a:fld>
            <a:endParaRPr lang="en-US" dirty="0"/>
          </a:p>
        </p:txBody>
      </p:sp>
      <p:sp>
        <p:nvSpPr>
          <p:cNvPr id="5" name="Slide Number Placeholder 4"/>
          <p:cNvSpPr>
            <a:spLocks noGrp="1"/>
          </p:cNvSpPr>
          <p:nvPr>
            <p:ph type="sldNum" sz="quarter" idx="15"/>
          </p:nvPr>
        </p:nvSpPr>
        <p:spPr/>
        <p:txBody>
          <a:bodyPr/>
          <a:lstStyle/>
          <a:p>
            <a:fld id="{B6F15528-21DE-4FAA-801E-634DDDAF4B2B}" type="slidenum">
              <a:rPr lang="en-US" smtClean="0"/>
              <a:pPr/>
              <a:t>11</a:t>
            </a:fld>
            <a:endParaRPr lang="en-US" dirty="0"/>
          </a:p>
        </p:txBody>
      </p:sp>
      <p:sp>
        <p:nvSpPr>
          <p:cNvPr id="6" name="Footer Placeholder 5"/>
          <p:cNvSpPr>
            <a:spLocks noGrp="1"/>
          </p:cNvSpPr>
          <p:nvPr>
            <p:ph type="ftr" sz="quarter" idx="16"/>
          </p:nvPr>
        </p:nvSpPr>
        <p:spPr/>
        <p:txBody>
          <a:bodyPr/>
          <a:lstStyle/>
          <a:p>
            <a:r>
              <a:rPr lang="en-US" dirty="0" smtClean="0"/>
              <a:t>DR UTKARSH BHAGAT</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HEMISOMATOGNOSIA</a:t>
            </a:r>
            <a:endParaRPr lang="en-IN" dirty="0"/>
          </a:p>
        </p:txBody>
      </p:sp>
      <p:sp>
        <p:nvSpPr>
          <p:cNvPr id="3" name="Content Placeholder 2"/>
          <p:cNvSpPr>
            <a:spLocks noGrp="1"/>
          </p:cNvSpPr>
          <p:nvPr>
            <p:ph sz="quarter" idx="1"/>
          </p:nvPr>
        </p:nvSpPr>
        <p:spPr/>
        <p:txBody>
          <a:bodyPr/>
          <a:lstStyle/>
          <a:p>
            <a:r>
              <a:rPr lang="en-IN" dirty="0" smtClean="0"/>
              <a:t>Patients with parietal lesions may demonstrate hemisomatognosia, which is a unilateral misperception of one's own body. This may be conscious (the patient feels like a hemiamputee) or unconscious (the patient behaves as a hemiamputee).</a:t>
            </a:r>
            <a:endParaRPr lang="en-IN" dirty="0"/>
          </a:p>
        </p:txBody>
      </p:sp>
      <p:sp>
        <p:nvSpPr>
          <p:cNvPr id="4" name="Date Placeholder 3"/>
          <p:cNvSpPr>
            <a:spLocks noGrp="1"/>
          </p:cNvSpPr>
          <p:nvPr>
            <p:ph type="dt" sz="half" idx="14"/>
          </p:nvPr>
        </p:nvSpPr>
        <p:spPr/>
        <p:txBody>
          <a:bodyPr/>
          <a:lstStyle/>
          <a:p>
            <a:fld id="{D04DDFD2-B31C-4DA3-B1D6-8BD798DF90C3}" type="datetime4">
              <a:rPr lang="en-US" smtClean="0"/>
              <a:pPr/>
              <a:t>December 18, 2013</a:t>
            </a:fld>
            <a:endParaRPr lang="en-US" dirty="0"/>
          </a:p>
        </p:txBody>
      </p:sp>
      <p:sp>
        <p:nvSpPr>
          <p:cNvPr id="5" name="Slide Number Placeholder 4"/>
          <p:cNvSpPr>
            <a:spLocks noGrp="1"/>
          </p:cNvSpPr>
          <p:nvPr>
            <p:ph type="sldNum" sz="quarter" idx="15"/>
          </p:nvPr>
        </p:nvSpPr>
        <p:spPr/>
        <p:txBody>
          <a:bodyPr/>
          <a:lstStyle/>
          <a:p>
            <a:fld id="{B6F15528-21DE-4FAA-801E-634DDDAF4B2B}" type="slidenum">
              <a:rPr lang="en-US" smtClean="0"/>
              <a:pPr/>
              <a:t>12</a:t>
            </a:fld>
            <a:endParaRPr lang="en-US" dirty="0"/>
          </a:p>
        </p:txBody>
      </p:sp>
      <p:sp>
        <p:nvSpPr>
          <p:cNvPr id="6" name="Footer Placeholder 5"/>
          <p:cNvSpPr>
            <a:spLocks noGrp="1"/>
          </p:cNvSpPr>
          <p:nvPr>
            <p:ph type="ftr" sz="quarter" idx="16"/>
          </p:nvPr>
        </p:nvSpPr>
        <p:spPr/>
        <p:txBody>
          <a:bodyPr/>
          <a:lstStyle/>
          <a:p>
            <a:r>
              <a:rPr lang="en-US" dirty="0" smtClean="0"/>
              <a:t>DR UTKARSH BHAGAT</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ASYMBOLIA FOR PAIN</a:t>
            </a:r>
            <a:endParaRPr lang="en-IN" dirty="0"/>
          </a:p>
        </p:txBody>
      </p:sp>
      <p:sp>
        <p:nvSpPr>
          <p:cNvPr id="3" name="Content Placeholder 2"/>
          <p:cNvSpPr>
            <a:spLocks noGrp="1"/>
          </p:cNvSpPr>
          <p:nvPr>
            <p:ph sz="quarter" idx="1"/>
          </p:nvPr>
        </p:nvSpPr>
        <p:spPr/>
        <p:txBody>
          <a:bodyPr>
            <a:normAutofit/>
          </a:bodyPr>
          <a:lstStyle/>
          <a:p>
            <a:r>
              <a:rPr lang="en-IN" dirty="0" smtClean="0"/>
              <a:t>Patients with dominant parietal (especially supramarginal gyrus) or bilateral parietal lesions may demonstrate asymbolia for pain in which the patient does not react appropriately to pain and may indeed smile during painful stimuli</a:t>
            </a:r>
          </a:p>
        </p:txBody>
      </p:sp>
      <p:sp>
        <p:nvSpPr>
          <p:cNvPr id="4" name="Date Placeholder 3"/>
          <p:cNvSpPr>
            <a:spLocks noGrp="1"/>
          </p:cNvSpPr>
          <p:nvPr>
            <p:ph type="dt" sz="half" idx="14"/>
          </p:nvPr>
        </p:nvSpPr>
        <p:spPr/>
        <p:txBody>
          <a:bodyPr/>
          <a:lstStyle/>
          <a:p>
            <a:fld id="{78190C1C-6A9F-4259-B0BE-1677F704B4ED}" type="datetime4">
              <a:rPr lang="en-US" smtClean="0"/>
              <a:pPr/>
              <a:t>December 18, 2013</a:t>
            </a:fld>
            <a:endParaRPr lang="en-US" dirty="0"/>
          </a:p>
        </p:txBody>
      </p:sp>
      <p:sp>
        <p:nvSpPr>
          <p:cNvPr id="5" name="Slide Number Placeholder 4"/>
          <p:cNvSpPr>
            <a:spLocks noGrp="1"/>
          </p:cNvSpPr>
          <p:nvPr>
            <p:ph type="sldNum" sz="quarter" idx="15"/>
          </p:nvPr>
        </p:nvSpPr>
        <p:spPr/>
        <p:txBody>
          <a:bodyPr/>
          <a:lstStyle/>
          <a:p>
            <a:fld id="{B6F15528-21DE-4FAA-801E-634DDDAF4B2B}" type="slidenum">
              <a:rPr lang="en-US" smtClean="0"/>
              <a:pPr/>
              <a:t>13</a:t>
            </a:fld>
            <a:endParaRPr lang="en-US" dirty="0"/>
          </a:p>
        </p:txBody>
      </p:sp>
      <p:sp>
        <p:nvSpPr>
          <p:cNvPr id="6" name="Footer Placeholder 5"/>
          <p:cNvSpPr>
            <a:spLocks noGrp="1"/>
          </p:cNvSpPr>
          <p:nvPr>
            <p:ph type="ftr" sz="quarter" idx="16"/>
          </p:nvPr>
        </p:nvSpPr>
        <p:spPr/>
        <p:txBody>
          <a:bodyPr/>
          <a:lstStyle/>
          <a:p>
            <a:r>
              <a:rPr lang="en-US" dirty="0" smtClean="0"/>
              <a:t>DR UTKARSH BHAGAT</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APRAXIA</a:t>
            </a:r>
            <a:endParaRPr lang="en-IN" dirty="0"/>
          </a:p>
        </p:txBody>
      </p:sp>
      <p:sp>
        <p:nvSpPr>
          <p:cNvPr id="3" name="Content Placeholder 2"/>
          <p:cNvSpPr>
            <a:spLocks noGrp="1"/>
          </p:cNvSpPr>
          <p:nvPr>
            <p:ph sz="quarter" idx="1"/>
          </p:nvPr>
        </p:nvSpPr>
        <p:spPr/>
        <p:txBody>
          <a:bodyPr>
            <a:normAutofit/>
          </a:bodyPr>
          <a:lstStyle/>
          <a:p>
            <a:r>
              <a:rPr lang="en-US" dirty="0" smtClean="0"/>
              <a:t>Inability to carry out well organized voluntary movement correctly despite the fact , that motor, sensory &amp; coordinative functions are not significantly impaired.</a:t>
            </a:r>
          </a:p>
          <a:p>
            <a:r>
              <a:rPr lang="en-US" dirty="0" smtClean="0"/>
              <a:t>Pre-requisites</a:t>
            </a:r>
          </a:p>
          <a:p>
            <a:pPr lvl="1"/>
            <a:r>
              <a:rPr lang="en-US" dirty="0" smtClean="0"/>
              <a:t>Intact motor system: to execute the act.</a:t>
            </a:r>
          </a:p>
          <a:p>
            <a:pPr lvl="1"/>
            <a:r>
              <a:rPr lang="en-US" dirty="0" smtClean="0"/>
              <a:t>Intact sensorium : to understand the  act.</a:t>
            </a:r>
          </a:p>
          <a:p>
            <a:pPr lvl="1"/>
            <a:r>
              <a:rPr lang="en-US" dirty="0" smtClean="0"/>
              <a:t>Pt. comprehends &amp; attempts to co-operate.</a:t>
            </a:r>
          </a:p>
          <a:p>
            <a:pPr lvl="1"/>
            <a:r>
              <a:rPr lang="en-US" dirty="0" smtClean="0"/>
              <a:t>Pt.’s prev. skills were sufficient to perform the act.</a:t>
            </a:r>
          </a:p>
          <a:p>
            <a:pPr lvl="1"/>
            <a:r>
              <a:rPr lang="en-US" dirty="0" smtClean="0"/>
              <a:t>Organic cerebral lesion as a cause of deficit.</a:t>
            </a:r>
            <a:endParaRPr lang="en-IN" dirty="0"/>
          </a:p>
        </p:txBody>
      </p:sp>
      <p:sp>
        <p:nvSpPr>
          <p:cNvPr id="4" name="Date Placeholder 3"/>
          <p:cNvSpPr>
            <a:spLocks noGrp="1"/>
          </p:cNvSpPr>
          <p:nvPr>
            <p:ph type="dt" sz="half" idx="14"/>
          </p:nvPr>
        </p:nvSpPr>
        <p:spPr/>
        <p:txBody>
          <a:bodyPr/>
          <a:lstStyle/>
          <a:p>
            <a:fld id="{354F5BCE-47A0-4F47-A635-5A7AED7A348E}" type="datetime4">
              <a:rPr lang="en-US" smtClean="0"/>
              <a:pPr/>
              <a:t>December 18, 2013</a:t>
            </a:fld>
            <a:endParaRPr lang="en-US" dirty="0"/>
          </a:p>
        </p:txBody>
      </p:sp>
      <p:sp>
        <p:nvSpPr>
          <p:cNvPr id="5" name="Slide Number Placeholder 4"/>
          <p:cNvSpPr>
            <a:spLocks noGrp="1"/>
          </p:cNvSpPr>
          <p:nvPr>
            <p:ph type="sldNum" sz="quarter" idx="15"/>
          </p:nvPr>
        </p:nvSpPr>
        <p:spPr/>
        <p:txBody>
          <a:bodyPr/>
          <a:lstStyle/>
          <a:p>
            <a:fld id="{B6F15528-21DE-4FAA-801E-634DDDAF4B2B}" type="slidenum">
              <a:rPr lang="en-US" smtClean="0"/>
              <a:pPr/>
              <a:t>14</a:t>
            </a:fld>
            <a:endParaRPr lang="en-US" dirty="0"/>
          </a:p>
        </p:txBody>
      </p:sp>
      <p:sp>
        <p:nvSpPr>
          <p:cNvPr id="6" name="Footer Placeholder 5"/>
          <p:cNvSpPr>
            <a:spLocks noGrp="1"/>
          </p:cNvSpPr>
          <p:nvPr>
            <p:ph type="ftr" sz="quarter" idx="16"/>
          </p:nvPr>
        </p:nvSpPr>
        <p:spPr/>
        <p:txBody>
          <a:bodyPr/>
          <a:lstStyle/>
          <a:p>
            <a:r>
              <a:rPr lang="en-US" dirty="0" smtClean="0"/>
              <a:t>DR UTKARSH BHAGAT</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APRAXIA VS OTHER MOTOR DEFICITS</a:t>
            </a:r>
            <a:endParaRPr lang="en-IN" dirty="0"/>
          </a:p>
        </p:txBody>
      </p:sp>
      <p:sp>
        <p:nvSpPr>
          <p:cNvPr id="3" name="Content Placeholder 2"/>
          <p:cNvSpPr>
            <a:spLocks noGrp="1"/>
          </p:cNvSpPr>
          <p:nvPr>
            <p:ph sz="quarter" idx="1"/>
          </p:nvPr>
        </p:nvSpPr>
        <p:spPr/>
        <p:txBody>
          <a:bodyPr/>
          <a:lstStyle/>
          <a:p>
            <a:r>
              <a:rPr lang="en-US" dirty="0" smtClean="0"/>
              <a:t>Pyramidal lesions : the paralysis precludes the act voluntarily or automatically.</a:t>
            </a:r>
          </a:p>
          <a:p>
            <a:r>
              <a:rPr lang="en-US" dirty="0" smtClean="0"/>
              <a:t>Cerebellar lesions : Patient retains the ability to perform the act but not smoothly.</a:t>
            </a:r>
          </a:p>
          <a:p>
            <a:r>
              <a:rPr lang="en-US" dirty="0" smtClean="0"/>
              <a:t>Basal ganglia lesions : Involuntary movements or rigidity impede the act but sequence of the act remains possible. </a:t>
            </a:r>
            <a:endParaRPr lang="en-IN" dirty="0"/>
          </a:p>
        </p:txBody>
      </p:sp>
      <p:sp>
        <p:nvSpPr>
          <p:cNvPr id="4" name="Date Placeholder 3"/>
          <p:cNvSpPr>
            <a:spLocks noGrp="1"/>
          </p:cNvSpPr>
          <p:nvPr>
            <p:ph type="dt" sz="half" idx="14"/>
          </p:nvPr>
        </p:nvSpPr>
        <p:spPr/>
        <p:txBody>
          <a:bodyPr/>
          <a:lstStyle/>
          <a:p>
            <a:fld id="{79AEBA0D-02EC-47C1-B715-B168559D7788}" type="datetime4">
              <a:rPr lang="en-US" smtClean="0"/>
              <a:pPr/>
              <a:t>December 18, 2013</a:t>
            </a:fld>
            <a:endParaRPr lang="en-US" dirty="0"/>
          </a:p>
        </p:txBody>
      </p:sp>
      <p:sp>
        <p:nvSpPr>
          <p:cNvPr id="5" name="Slide Number Placeholder 4"/>
          <p:cNvSpPr>
            <a:spLocks noGrp="1"/>
          </p:cNvSpPr>
          <p:nvPr>
            <p:ph type="sldNum" sz="quarter" idx="15"/>
          </p:nvPr>
        </p:nvSpPr>
        <p:spPr/>
        <p:txBody>
          <a:bodyPr/>
          <a:lstStyle/>
          <a:p>
            <a:fld id="{B6F15528-21DE-4FAA-801E-634DDDAF4B2B}" type="slidenum">
              <a:rPr lang="en-US" smtClean="0"/>
              <a:pPr/>
              <a:t>15</a:t>
            </a:fld>
            <a:endParaRPr lang="en-US" dirty="0"/>
          </a:p>
        </p:txBody>
      </p:sp>
      <p:sp>
        <p:nvSpPr>
          <p:cNvPr id="6" name="Footer Placeholder 5"/>
          <p:cNvSpPr>
            <a:spLocks noGrp="1"/>
          </p:cNvSpPr>
          <p:nvPr>
            <p:ph type="ftr" sz="quarter" idx="16"/>
          </p:nvPr>
        </p:nvSpPr>
        <p:spPr/>
        <p:txBody>
          <a:bodyPr/>
          <a:lstStyle/>
          <a:p>
            <a:r>
              <a:rPr lang="en-US" dirty="0" smtClean="0"/>
              <a:t>DR UTKARSH BHAGAT</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TESTING FOR APRAXIA </a:t>
            </a:r>
            <a:endParaRPr lang="en-IN" dirty="0"/>
          </a:p>
        </p:txBody>
      </p:sp>
      <p:sp>
        <p:nvSpPr>
          <p:cNvPr id="3" name="Content Placeholder 2"/>
          <p:cNvSpPr>
            <a:spLocks noGrp="1"/>
          </p:cNvSpPr>
          <p:nvPr>
            <p:ph sz="quarter" idx="1"/>
          </p:nvPr>
        </p:nvSpPr>
        <p:spPr/>
        <p:txBody>
          <a:bodyPr>
            <a:normAutofit/>
          </a:bodyPr>
          <a:lstStyle/>
          <a:p>
            <a:r>
              <a:rPr lang="en-US" dirty="0" smtClean="0"/>
              <a:t> Common apraxias :</a:t>
            </a:r>
          </a:p>
          <a:p>
            <a:pPr lvl="1"/>
            <a:r>
              <a:rPr lang="en-US" dirty="0" smtClean="0"/>
              <a:t>Tongue apraxia : stick out your tongue</a:t>
            </a:r>
          </a:p>
          <a:p>
            <a:pPr lvl="1"/>
            <a:r>
              <a:rPr lang="en-US" dirty="0" smtClean="0"/>
              <a:t>Hand apraxia : make a fist</a:t>
            </a:r>
          </a:p>
          <a:p>
            <a:pPr lvl="1"/>
            <a:r>
              <a:rPr lang="en-US" dirty="0" smtClean="0"/>
              <a:t>Gait apraxia : walk across the room .</a:t>
            </a:r>
          </a:p>
          <a:p>
            <a:r>
              <a:rPr lang="en-US" dirty="0" smtClean="0"/>
              <a:t>If verbal instruction fails, try miming.</a:t>
            </a:r>
          </a:p>
          <a:p>
            <a:r>
              <a:rPr lang="en-US" dirty="0" smtClean="0"/>
              <a:t>More complicated apraxias :</a:t>
            </a:r>
          </a:p>
          <a:p>
            <a:pPr lvl="1"/>
            <a:r>
              <a:rPr lang="en-US" dirty="0" smtClean="0"/>
              <a:t>Show how to light a cigarette, hammer a nail etc.</a:t>
            </a:r>
          </a:p>
          <a:p>
            <a:endParaRPr lang="en-US" dirty="0" smtClean="0"/>
          </a:p>
        </p:txBody>
      </p:sp>
      <p:sp>
        <p:nvSpPr>
          <p:cNvPr id="4" name="Date Placeholder 3"/>
          <p:cNvSpPr>
            <a:spLocks noGrp="1"/>
          </p:cNvSpPr>
          <p:nvPr>
            <p:ph type="dt" sz="half" idx="14"/>
          </p:nvPr>
        </p:nvSpPr>
        <p:spPr/>
        <p:txBody>
          <a:bodyPr/>
          <a:lstStyle/>
          <a:p>
            <a:fld id="{ED3EF1C4-A8FA-4838-820A-0854B974A041}" type="datetime4">
              <a:rPr lang="en-US" smtClean="0"/>
              <a:pPr/>
              <a:t>December 18, 2013</a:t>
            </a:fld>
            <a:endParaRPr lang="en-US" dirty="0"/>
          </a:p>
        </p:txBody>
      </p:sp>
      <p:sp>
        <p:nvSpPr>
          <p:cNvPr id="5" name="Slide Number Placeholder 4"/>
          <p:cNvSpPr>
            <a:spLocks noGrp="1"/>
          </p:cNvSpPr>
          <p:nvPr>
            <p:ph type="sldNum" sz="quarter" idx="15"/>
          </p:nvPr>
        </p:nvSpPr>
        <p:spPr/>
        <p:txBody>
          <a:bodyPr/>
          <a:lstStyle/>
          <a:p>
            <a:fld id="{B6F15528-21DE-4FAA-801E-634DDDAF4B2B}" type="slidenum">
              <a:rPr lang="en-US" smtClean="0"/>
              <a:pPr/>
              <a:t>16</a:t>
            </a:fld>
            <a:endParaRPr lang="en-US" dirty="0"/>
          </a:p>
        </p:txBody>
      </p:sp>
      <p:sp>
        <p:nvSpPr>
          <p:cNvPr id="6" name="Footer Placeholder 5"/>
          <p:cNvSpPr>
            <a:spLocks noGrp="1"/>
          </p:cNvSpPr>
          <p:nvPr>
            <p:ph type="ftr" sz="quarter" idx="16"/>
          </p:nvPr>
        </p:nvSpPr>
        <p:spPr/>
        <p:txBody>
          <a:bodyPr/>
          <a:lstStyle/>
          <a:p>
            <a:r>
              <a:rPr lang="en-US" dirty="0" smtClean="0"/>
              <a:t>DR UTKARSH BHAGAT</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TESTING FOR APRAXIA </a:t>
            </a:r>
            <a:endParaRPr lang="en-IN" dirty="0"/>
          </a:p>
        </p:txBody>
      </p:sp>
      <p:sp>
        <p:nvSpPr>
          <p:cNvPr id="3" name="Content Placeholder 2"/>
          <p:cNvSpPr>
            <a:spLocks noGrp="1"/>
          </p:cNvSpPr>
          <p:nvPr>
            <p:ph sz="quarter" idx="1"/>
          </p:nvPr>
        </p:nvSpPr>
        <p:spPr/>
        <p:txBody>
          <a:bodyPr/>
          <a:lstStyle/>
          <a:p>
            <a:pPr lvl="1"/>
            <a:r>
              <a:rPr lang="en-US" dirty="0" smtClean="0"/>
              <a:t>Limb apraxia : 3 hand test : </a:t>
            </a:r>
          </a:p>
          <a:p>
            <a:pPr lvl="2"/>
            <a:r>
              <a:rPr lang="en-US" dirty="0" smtClean="0"/>
              <a:t>1) Make a fist &amp; tap on the table with thumb pointing upwards</a:t>
            </a:r>
          </a:p>
          <a:p>
            <a:pPr lvl="2"/>
            <a:r>
              <a:rPr lang="en-US" dirty="0" smtClean="0"/>
              <a:t>2 ) Then straighten your fingers &amp; tap on the table with thumb upwards</a:t>
            </a:r>
          </a:p>
          <a:p>
            <a:pPr lvl="2"/>
            <a:r>
              <a:rPr lang="en-US" dirty="0" smtClean="0"/>
              <a:t>3) Then place your palm flat on the table </a:t>
            </a:r>
          </a:p>
          <a:p>
            <a:endParaRPr lang="en-IN" dirty="0"/>
          </a:p>
        </p:txBody>
      </p:sp>
      <p:sp>
        <p:nvSpPr>
          <p:cNvPr id="4" name="Date Placeholder 3"/>
          <p:cNvSpPr>
            <a:spLocks noGrp="1"/>
          </p:cNvSpPr>
          <p:nvPr>
            <p:ph type="dt" sz="half" idx="14"/>
          </p:nvPr>
        </p:nvSpPr>
        <p:spPr/>
        <p:txBody>
          <a:bodyPr/>
          <a:lstStyle/>
          <a:p>
            <a:fld id="{578D990C-5908-4D28-8232-D3CEB8780014}" type="datetime4">
              <a:rPr lang="en-US" smtClean="0"/>
              <a:pPr/>
              <a:t>December 18, 2013</a:t>
            </a:fld>
            <a:endParaRPr lang="en-US" dirty="0"/>
          </a:p>
        </p:txBody>
      </p:sp>
      <p:sp>
        <p:nvSpPr>
          <p:cNvPr id="5" name="Slide Number Placeholder 4"/>
          <p:cNvSpPr>
            <a:spLocks noGrp="1"/>
          </p:cNvSpPr>
          <p:nvPr>
            <p:ph type="sldNum" sz="quarter" idx="15"/>
          </p:nvPr>
        </p:nvSpPr>
        <p:spPr/>
        <p:txBody>
          <a:bodyPr/>
          <a:lstStyle/>
          <a:p>
            <a:fld id="{B6F15528-21DE-4FAA-801E-634DDDAF4B2B}" type="slidenum">
              <a:rPr lang="en-US" smtClean="0"/>
              <a:pPr/>
              <a:t>17</a:t>
            </a:fld>
            <a:endParaRPr lang="en-US" dirty="0"/>
          </a:p>
        </p:txBody>
      </p:sp>
      <p:sp>
        <p:nvSpPr>
          <p:cNvPr id="6" name="Footer Placeholder 5"/>
          <p:cNvSpPr>
            <a:spLocks noGrp="1"/>
          </p:cNvSpPr>
          <p:nvPr>
            <p:ph type="ftr" sz="quarter" idx="16"/>
          </p:nvPr>
        </p:nvSpPr>
        <p:spPr/>
        <p:txBody>
          <a:bodyPr/>
          <a:lstStyle/>
          <a:p>
            <a:r>
              <a:rPr lang="en-US" dirty="0" smtClean="0"/>
              <a:t>DR UTKARSH BHAGAT</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APRAXIA </a:t>
            </a:r>
            <a:endParaRPr lang="en-IN" dirty="0"/>
          </a:p>
        </p:txBody>
      </p:sp>
      <p:sp>
        <p:nvSpPr>
          <p:cNvPr id="3" name="Content Placeholder 2"/>
          <p:cNvSpPr>
            <a:spLocks noGrp="1"/>
          </p:cNvSpPr>
          <p:nvPr>
            <p:ph sz="quarter" idx="1"/>
          </p:nvPr>
        </p:nvSpPr>
        <p:spPr/>
        <p:txBody>
          <a:bodyPr/>
          <a:lstStyle/>
          <a:p>
            <a:r>
              <a:rPr lang="en-US" dirty="0" smtClean="0"/>
              <a:t>Ideational : Patient is unable to initiate the action though understanding the command.</a:t>
            </a:r>
          </a:p>
          <a:p>
            <a:r>
              <a:rPr lang="en-US" dirty="0" smtClean="0"/>
              <a:t>Ideomotor : Patient performs the task but makes errors; there is a common tendency to substitute a body part for an object, e.g. using index finger as a toothbrush rather than pretending to hold one. </a:t>
            </a:r>
          </a:p>
          <a:p>
            <a:pPr>
              <a:buNone/>
            </a:pPr>
            <a:r>
              <a:rPr lang="en-US" dirty="0" smtClean="0"/>
              <a:t> [Dominant supramarginal gyrus lesions ]</a:t>
            </a:r>
            <a:endParaRPr lang="en-IN" dirty="0"/>
          </a:p>
        </p:txBody>
      </p:sp>
      <p:sp>
        <p:nvSpPr>
          <p:cNvPr id="4" name="Date Placeholder 3"/>
          <p:cNvSpPr>
            <a:spLocks noGrp="1"/>
          </p:cNvSpPr>
          <p:nvPr>
            <p:ph type="dt" sz="half" idx="14"/>
          </p:nvPr>
        </p:nvSpPr>
        <p:spPr/>
        <p:txBody>
          <a:bodyPr/>
          <a:lstStyle/>
          <a:p>
            <a:fld id="{799A398C-626E-478F-B4BB-6648B6EB9466}" type="datetime4">
              <a:rPr lang="en-US" smtClean="0"/>
              <a:pPr/>
              <a:t>December 18, 2013</a:t>
            </a:fld>
            <a:endParaRPr lang="en-US" dirty="0"/>
          </a:p>
        </p:txBody>
      </p:sp>
      <p:sp>
        <p:nvSpPr>
          <p:cNvPr id="5" name="Slide Number Placeholder 4"/>
          <p:cNvSpPr>
            <a:spLocks noGrp="1"/>
          </p:cNvSpPr>
          <p:nvPr>
            <p:ph type="sldNum" sz="quarter" idx="15"/>
          </p:nvPr>
        </p:nvSpPr>
        <p:spPr/>
        <p:txBody>
          <a:bodyPr/>
          <a:lstStyle/>
          <a:p>
            <a:fld id="{B6F15528-21DE-4FAA-801E-634DDDAF4B2B}" type="slidenum">
              <a:rPr lang="en-US" smtClean="0"/>
              <a:pPr/>
              <a:t>18</a:t>
            </a:fld>
            <a:endParaRPr lang="en-US" dirty="0"/>
          </a:p>
        </p:txBody>
      </p:sp>
      <p:sp>
        <p:nvSpPr>
          <p:cNvPr id="6" name="Footer Placeholder 5"/>
          <p:cNvSpPr>
            <a:spLocks noGrp="1"/>
          </p:cNvSpPr>
          <p:nvPr>
            <p:ph type="ftr" sz="quarter" idx="16"/>
          </p:nvPr>
        </p:nvSpPr>
        <p:spPr/>
        <p:txBody>
          <a:bodyPr/>
          <a:lstStyle/>
          <a:p>
            <a:r>
              <a:rPr lang="en-US" dirty="0" smtClean="0"/>
              <a:t>DR UTKARSH BHAGAT</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APRAXIA </a:t>
            </a:r>
            <a:endParaRPr lang="en-IN" dirty="0"/>
          </a:p>
        </p:txBody>
      </p:sp>
      <p:sp>
        <p:nvSpPr>
          <p:cNvPr id="3" name="Content Placeholder 2"/>
          <p:cNvSpPr>
            <a:spLocks noGrp="1"/>
          </p:cNvSpPr>
          <p:nvPr>
            <p:ph sz="quarter" idx="1"/>
          </p:nvPr>
        </p:nvSpPr>
        <p:spPr/>
        <p:txBody>
          <a:bodyPr/>
          <a:lstStyle/>
          <a:p>
            <a:r>
              <a:rPr lang="en-US" dirty="0" smtClean="0"/>
              <a:t>Constructional apraxia : Unable to draw/copy  geometric figures , clock face , 5 pointed star.</a:t>
            </a:r>
          </a:p>
          <a:p>
            <a:pPr>
              <a:buNone/>
            </a:pPr>
            <a:r>
              <a:rPr lang="en-US" dirty="0" smtClean="0"/>
              <a:t>    [Non-dominant angular gyrus lesions ]</a:t>
            </a:r>
          </a:p>
          <a:p>
            <a:r>
              <a:rPr lang="en-US" dirty="0" smtClean="0"/>
              <a:t>Dressing apraxia : patient becomes hopelessly muddled in trying to dress &amp; undress, puts clothes wrong way round.</a:t>
            </a:r>
          </a:p>
          <a:p>
            <a:pPr>
              <a:buNone/>
            </a:pPr>
            <a:r>
              <a:rPr lang="en-US" dirty="0" smtClean="0"/>
              <a:t>    [ Non-dominant post. parietal lobe lesion]</a:t>
            </a:r>
            <a:endParaRPr lang="en-IN" dirty="0"/>
          </a:p>
        </p:txBody>
      </p:sp>
      <p:sp>
        <p:nvSpPr>
          <p:cNvPr id="4" name="Date Placeholder 3"/>
          <p:cNvSpPr>
            <a:spLocks noGrp="1"/>
          </p:cNvSpPr>
          <p:nvPr>
            <p:ph type="dt" sz="half" idx="14"/>
          </p:nvPr>
        </p:nvSpPr>
        <p:spPr/>
        <p:txBody>
          <a:bodyPr/>
          <a:lstStyle/>
          <a:p>
            <a:fld id="{18897CF3-7853-4037-B76E-DB6923271094}" type="datetime4">
              <a:rPr lang="en-US" smtClean="0"/>
              <a:pPr/>
              <a:t>December 18, 2013</a:t>
            </a:fld>
            <a:endParaRPr lang="en-US" dirty="0"/>
          </a:p>
        </p:txBody>
      </p:sp>
      <p:sp>
        <p:nvSpPr>
          <p:cNvPr id="5" name="Slide Number Placeholder 4"/>
          <p:cNvSpPr>
            <a:spLocks noGrp="1"/>
          </p:cNvSpPr>
          <p:nvPr>
            <p:ph type="sldNum" sz="quarter" idx="15"/>
          </p:nvPr>
        </p:nvSpPr>
        <p:spPr/>
        <p:txBody>
          <a:bodyPr/>
          <a:lstStyle/>
          <a:p>
            <a:fld id="{B6F15528-21DE-4FAA-801E-634DDDAF4B2B}" type="slidenum">
              <a:rPr lang="en-US" smtClean="0"/>
              <a:pPr/>
              <a:t>19</a:t>
            </a:fld>
            <a:endParaRPr lang="en-US" dirty="0"/>
          </a:p>
        </p:txBody>
      </p:sp>
      <p:sp>
        <p:nvSpPr>
          <p:cNvPr id="6" name="Footer Placeholder 5"/>
          <p:cNvSpPr>
            <a:spLocks noGrp="1"/>
          </p:cNvSpPr>
          <p:nvPr>
            <p:ph type="ftr" sz="quarter" idx="16"/>
          </p:nvPr>
        </p:nvSpPr>
        <p:spPr/>
        <p:txBody>
          <a:bodyPr/>
          <a:lstStyle/>
          <a:p>
            <a:r>
              <a:rPr lang="en-US" dirty="0" smtClean="0"/>
              <a:t>DR UTKARSH BHAGAT</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PARIETAL  LOBE </a:t>
            </a:r>
            <a:endParaRPr lang="en-IN" dirty="0"/>
          </a:p>
        </p:txBody>
      </p:sp>
      <p:sp>
        <p:nvSpPr>
          <p:cNvPr id="5" name="Date Placeholder 4"/>
          <p:cNvSpPr>
            <a:spLocks noGrp="1"/>
          </p:cNvSpPr>
          <p:nvPr>
            <p:ph type="dt" sz="half" idx="10"/>
          </p:nvPr>
        </p:nvSpPr>
        <p:spPr/>
        <p:txBody>
          <a:bodyPr/>
          <a:lstStyle/>
          <a:p>
            <a:fld id="{929C4242-5EAC-48FC-B665-0E1D770E3217}" type="datetime4">
              <a:rPr lang="en-US" smtClean="0"/>
              <a:pPr/>
              <a:t>December 18, 2013</a:t>
            </a:fld>
            <a:endParaRPr lang="en-US" dirty="0"/>
          </a:p>
        </p:txBody>
      </p:sp>
      <p:sp>
        <p:nvSpPr>
          <p:cNvPr id="9" name="Footer Placeholder 8"/>
          <p:cNvSpPr>
            <a:spLocks noGrp="1"/>
          </p:cNvSpPr>
          <p:nvPr>
            <p:ph type="ftr" sz="quarter" idx="11"/>
          </p:nvPr>
        </p:nvSpPr>
        <p:spPr/>
        <p:txBody>
          <a:bodyPr/>
          <a:lstStyle/>
          <a:p>
            <a:r>
              <a:rPr lang="en-US" dirty="0" smtClean="0"/>
              <a:t>DR UTKARSH BHAGAT</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2</a:t>
            </a:fld>
            <a:endParaRPr lang="en-US" dirty="0"/>
          </a:p>
        </p:txBody>
      </p:sp>
      <p:pic>
        <p:nvPicPr>
          <p:cNvPr id="3" name="Content Placeholder 2" descr="Screen shot 2013-11-23 at 10.53.59 AM.png"/>
          <p:cNvPicPr>
            <a:picLocks noGrp="1" noChangeAspect="1"/>
          </p:cNvPicPr>
          <p:nvPr>
            <p:ph sz="quarter" idx="1"/>
          </p:nvPr>
        </p:nvPicPr>
        <p:blipFill>
          <a:blip r:embed="rId2">
            <a:extLst>
              <a:ext uri="{28A0092B-C50C-407E-A947-70E740481C1C}">
                <a14:useLocalDpi xmlns:a14="http://schemas.microsoft.com/office/drawing/2010/main" val="0"/>
              </a:ext>
            </a:extLst>
          </a:blip>
          <a:srcRect t="-58906" b="-58906"/>
          <a:stretch>
            <a:fillRect/>
          </a:stretch>
        </p:blipFill>
        <p:spPr>
          <a:xfrm>
            <a:off x="457200" y="1600200"/>
            <a:ext cx="3810000" cy="4762500"/>
          </a:xfrm>
        </p:spPr>
      </p:pic>
      <p:pic>
        <p:nvPicPr>
          <p:cNvPr id="11" name="Content Placeholder 10" descr="Screen shot 2013-11-23 at 10.54.34 AM.png"/>
          <p:cNvPicPr>
            <a:picLocks noGrp="1" noChangeAspect="1"/>
          </p:cNvPicPr>
          <p:nvPr>
            <p:ph sz="quarter" idx="2"/>
          </p:nvPr>
        </p:nvPicPr>
        <p:blipFill>
          <a:blip r:embed="rId3">
            <a:extLst>
              <a:ext uri="{28A0092B-C50C-407E-A947-70E740481C1C}">
                <a14:useLocalDpi xmlns:a14="http://schemas.microsoft.com/office/drawing/2010/main" val="0"/>
              </a:ext>
            </a:extLst>
          </a:blip>
          <a:srcRect t="-56036" b="-56036"/>
          <a:stretch>
            <a:fillRect/>
          </a:stretch>
        </p:blipFill>
        <p:spPr>
          <a:xfrm>
            <a:off x="4270374" y="1600199"/>
            <a:ext cx="3883025" cy="4853781"/>
          </a:xfrm>
        </p:spPr>
      </p:pic>
      <p:sp>
        <p:nvSpPr>
          <p:cNvPr id="12" name="TextBox 11"/>
          <p:cNvSpPr txBox="1"/>
          <p:nvPr/>
        </p:nvSpPr>
        <p:spPr>
          <a:xfrm>
            <a:off x="3352800" y="5562600"/>
            <a:ext cx="1569823" cy="261610"/>
          </a:xfrm>
          <a:prstGeom prst="rect">
            <a:avLst/>
          </a:prstGeom>
          <a:noFill/>
        </p:spPr>
        <p:txBody>
          <a:bodyPr wrap="none" rtlCol="0">
            <a:spAutoFit/>
          </a:bodyPr>
          <a:lstStyle/>
          <a:p>
            <a:r>
              <a:rPr lang="tr-TR" sz="1100" dirty="0" smtClean="0"/>
              <a:t>File:Gray726,727</a:t>
            </a:r>
            <a:r>
              <a:rPr lang="tr-TR" sz="1100" dirty="0"/>
              <a:t>.svg</a:t>
            </a:r>
            <a:endParaRPr lang="en-US" sz="1100" dirty="0"/>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AGNOSIA</a:t>
            </a:r>
            <a:endParaRPr lang="en-IN" dirty="0"/>
          </a:p>
        </p:txBody>
      </p:sp>
      <p:sp>
        <p:nvSpPr>
          <p:cNvPr id="3" name="Content Placeholder 2"/>
          <p:cNvSpPr>
            <a:spLocks noGrp="1"/>
          </p:cNvSpPr>
          <p:nvPr>
            <p:ph sz="quarter" idx="1"/>
          </p:nvPr>
        </p:nvSpPr>
        <p:spPr/>
        <p:txBody>
          <a:bodyPr/>
          <a:lstStyle/>
          <a:p>
            <a:r>
              <a:rPr lang="en-US" dirty="0" smtClean="0"/>
              <a:t>Abnormalities of perception of sensation despite normal sensory pathways.</a:t>
            </a:r>
          </a:p>
          <a:p>
            <a:r>
              <a:rPr lang="en-US" dirty="0" smtClean="0"/>
              <a:t>Can occur in all types of sensation but clinically usually affect vision, touch &amp; body perception.</a:t>
            </a:r>
          </a:p>
          <a:p>
            <a:r>
              <a:rPr lang="en-US" dirty="0" smtClean="0"/>
              <a:t>Visual &amp; body perception are impaired in parietal lobe lesions .</a:t>
            </a:r>
          </a:p>
          <a:p>
            <a:endParaRPr lang="en-IN" dirty="0"/>
          </a:p>
        </p:txBody>
      </p:sp>
      <p:sp>
        <p:nvSpPr>
          <p:cNvPr id="4" name="Date Placeholder 3"/>
          <p:cNvSpPr>
            <a:spLocks noGrp="1"/>
          </p:cNvSpPr>
          <p:nvPr>
            <p:ph type="dt" sz="half" idx="14"/>
          </p:nvPr>
        </p:nvSpPr>
        <p:spPr/>
        <p:txBody>
          <a:bodyPr/>
          <a:lstStyle/>
          <a:p>
            <a:fld id="{69997720-4C58-4FB7-8C84-CC2FA2B5FB63}" type="datetime4">
              <a:rPr lang="en-US" smtClean="0"/>
              <a:pPr/>
              <a:t>December 18, 2013</a:t>
            </a:fld>
            <a:endParaRPr lang="en-US" dirty="0"/>
          </a:p>
        </p:txBody>
      </p:sp>
      <p:sp>
        <p:nvSpPr>
          <p:cNvPr id="5" name="Slide Number Placeholder 4"/>
          <p:cNvSpPr>
            <a:spLocks noGrp="1"/>
          </p:cNvSpPr>
          <p:nvPr>
            <p:ph type="sldNum" sz="quarter" idx="15"/>
          </p:nvPr>
        </p:nvSpPr>
        <p:spPr/>
        <p:txBody>
          <a:bodyPr/>
          <a:lstStyle/>
          <a:p>
            <a:fld id="{B6F15528-21DE-4FAA-801E-634DDDAF4B2B}" type="slidenum">
              <a:rPr lang="en-US" smtClean="0"/>
              <a:pPr/>
              <a:t>20</a:t>
            </a:fld>
            <a:endParaRPr lang="en-US" dirty="0"/>
          </a:p>
        </p:txBody>
      </p:sp>
      <p:sp>
        <p:nvSpPr>
          <p:cNvPr id="6" name="Footer Placeholder 5"/>
          <p:cNvSpPr>
            <a:spLocks noGrp="1"/>
          </p:cNvSpPr>
          <p:nvPr>
            <p:ph type="ftr" sz="quarter" idx="16"/>
          </p:nvPr>
        </p:nvSpPr>
        <p:spPr/>
        <p:txBody>
          <a:bodyPr/>
          <a:lstStyle/>
          <a:p>
            <a:r>
              <a:rPr lang="en-US" dirty="0" smtClean="0"/>
              <a:t>DR UTKARSH BHAGAT</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AGNOSIA IN PARIETAL LOBE LESIONS</a:t>
            </a:r>
            <a:endParaRPr lang="en-IN" dirty="0"/>
          </a:p>
        </p:txBody>
      </p:sp>
      <p:sp>
        <p:nvSpPr>
          <p:cNvPr id="3" name="Content Placeholder 2"/>
          <p:cNvSpPr>
            <a:spLocks noGrp="1"/>
          </p:cNvSpPr>
          <p:nvPr>
            <p:ph sz="quarter" idx="1"/>
          </p:nvPr>
        </p:nvSpPr>
        <p:spPr/>
        <p:txBody>
          <a:bodyPr/>
          <a:lstStyle/>
          <a:p>
            <a:r>
              <a:rPr lang="en-US" dirty="0" smtClean="0"/>
              <a:t>SENSORY:</a:t>
            </a:r>
          </a:p>
          <a:p>
            <a:pPr lvl="1"/>
            <a:r>
              <a:rPr lang="en-US" dirty="0" smtClean="0"/>
              <a:t>Asterognosis : Ask pt. to close eyes &amp; place an object : coin,key, in his hand &amp; ask what it is.</a:t>
            </a:r>
          </a:p>
          <a:p>
            <a:pPr lvl="1"/>
            <a:r>
              <a:rPr lang="en-US" dirty="0" smtClean="0"/>
              <a:t>Agraphaesthesia :trace letters or numbers b/w 1-10 on the skin of palm using any blunt tip, such as cap end of ballpoint pen.</a:t>
            </a:r>
          </a:p>
          <a:p>
            <a:r>
              <a:rPr lang="en-US" dirty="0" smtClean="0"/>
              <a:t>AGNOSIA OF BODY SCHEME</a:t>
            </a:r>
          </a:p>
          <a:p>
            <a:pPr lvl="1"/>
            <a:r>
              <a:rPr lang="en-US" dirty="0" smtClean="0"/>
              <a:t>AKA ASOMATOGNOSIA/AUTOTOPAGNOSIA</a:t>
            </a:r>
          </a:p>
          <a:p>
            <a:pPr lvl="1"/>
            <a:endParaRPr lang="en-IN" dirty="0"/>
          </a:p>
        </p:txBody>
      </p:sp>
      <p:sp>
        <p:nvSpPr>
          <p:cNvPr id="4" name="Date Placeholder 3"/>
          <p:cNvSpPr>
            <a:spLocks noGrp="1"/>
          </p:cNvSpPr>
          <p:nvPr>
            <p:ph type="dt" sz="half" idx="14"/>
          </p:nvPr>
        </p:nvSpPr>
        <p:spPr/>
        <p:txBody>
          <a:bodyPr/>
          <a:lstStyle/>
          <a:p>
            <a:fld id="{1C60BC4C-E2C9-43E2-A0DA-7514F26761DF}" type="datetime4">
              <a:rPr lang="en-US" smtClean="0"/>
              <a:pPr/>
              <a:t>December 18, 2013</a:t>
            </a:fld>
            <a:endParaRPr lang="en-US" dirty="0"/>
          </a:p>
        </p:txBody>
      </p:sp>
      <p:sp>
        <p:nvSpPr>
          <p:cNvPr id="5" name="Slide Number Placeholder 4"/>
          <p:cNvSpPr>
            <a:spLocks noGrp="1"/>
          </p:cNvSpPr>
          <p:nvPr>
            <p:ph type="sldNum" sz="quarter" idx="15"/>
          </p:nvPr>
        </p:nvSpPr>
        <p:spPr/>
        <p:txBody>
          <a:bodyPr/>
          <a:lstStyle/>
          <a:p>
            <a:fld id="{B6F15528-21DE-4FAA-801E-634DDDAF4B2B}" type="slidenum">
              <a:rPr lang="en-US" smtClean="0"/>
              <a:pPr/>
              <a:t>21</a:t>
            </a:fld>
            <a:endParaRPr lang="en-US" dirty="0"/>
          </a:p>
        </p:txBody>
      </p:sp>
      <p:sp>
        <p:nvSpPr>
          <p:cNvPr id="6" name="Footer Placeholder 5"/>
          <p:cNvSpPr>
            <a:spLocks noGrp="1"/>
          </p:cNvSpPr>
          <p:nvPr>
            <p:ph type="ftr" sz="quarter" idx="16"/>
          </p:nvPr>
        </p:nvSpPr>
        <p:spPr/>
        <p:txBody>
          <a:bodyPr/>
          <a:lstStyle/>
          <a:p>
            <a:r>
              <a:rPr lang="en-US" dirty="0" smtClean="0"/>
              <a:t>DR UTKARSH BHAGAT</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AGNOSIA IN PARIETAL LOBE LESIONS</a:t>
            </a:r>
            <a:endParaRPr lang="en-IN" dirty="0"/>
          </a:p>
        </p:txBody>
      </p:sp>
      <p:sp>
        <p:nvSpPr>
          <p:cNvPr id="3" name="Content Placeholder 2"/>
          <p:cNvSpPr>
            <a:spLocks noGrp="1"/>
          </p:cNvSpPr>
          <p:nvPr>
            <p:ph sz="quarter" idx="1"/>
          </p:nvPr>
        </p:nvSpPr>
        <p:spPr/>
        <p:txBody>
          <a:bodyPr/>
          <a:lstStyle/>
          <a:p>
            <a:pPr lvl="1"/>
            <a:r>
              <a:rPr lang="en-US" dirty="0" smtClean="0"/>
              <a:t>Inability to locate, identify &amp; orient one’s body parts.</a:t>
            </a:r>
          </a:p>
          <a:p>
            <a:r>
              <a:rPr lang="en-US" dirty="0" smtClean="0"/>
              <a:t>FINGER AGNOSIA &amp; R/L DISORIENTATION</a:t>
            </a:r>
          </a:p>
          <a:p>
            <a:pPr lvl="1"/>
            <a:r>
              <a:rPr lang="en-US" dirty="0" smtClean="0"/>
              <a:t>Ask the pt. to show index finger, ring finger..</a:t>
            </a:r>
          </a:p>
          <a:p>
            <a:pPr lvl="1"/>
            <a:r>
              <a:rPr lang="en-US" dirty="0" smtClean="0"/>
              <a:t>Ask pt. to touch right ear with left index finger.</a:t>
            </a:r>
          </a:p>
          <a:p>
            <a:pPr lvl="1"/>
            <a:r>
              <a:rPr lang="en-US" dirty="0" smtClean="0"/>
              <a:t>Cross your hands &amp; ask which one is right.</a:t>
            </a:r>
          </a:p>
          <a:p>
            <a:pPr lvl="1"/>
            <a:r>
              <a:rPr lang="en-US" dirty="0" smtClean="0"/>
              <a:t>Interlock your fingers &amp; ask pt. to pick out various digits.</a:t>
            </a:r>
          </a:p>
          <a:p>
            <a:pPr lvl="1"/>
            <a:endParaRPr lang="en-IN" dirty="0"/>
          </a:p>
        </p:txBody>
      </p:sp>
      <p:sp>
        <p:nvSpPr>
          <p:cNvPr id="4" name="Date Placeholder 3"/>
          <p:cNvSpPr>
            <a:spLocks noGrp="1"/>
          </p:cNvSpPr>
          <p:nvPr>
            <p:ph type="dt" sz="half" idx="14"/>
          </p:nvPr>
        </p:nvSpPr>
        <p:spPr/>
        <p:txBody>
          <a:bodyPr/>
          <a:lstStyle/>
          <a:p>
            <a:fld id="{6D5F8E27-0B8D-4BA5-BD53-20C28E558347}" type="datetime4">
              <a:rPr lang="en-US" smtClean="0"/>
              <a:pPr/>
              <a:t>December 18, 2013</a:t>
            </a:fld>
            <a:endParaRPr lang="en-US" dirty="0"/>
          </a:p>
        </p:txBody>
      </p:sp>
      <p:sp>
        <p:nvSpPr>
          <p:cNvPr id="5" name="Slide Number Placeholder 4"/>
          <p:cNvSpPr>
            <a:spLocks noGrp="1"/>
          </p:cNvSpPr>
          <p:nvPr>
            <p:ph type="sldNum" sz="quarter" idx="15"/>
          </p:nvPr>
        </p:nvSpPr>
        <p:spPr/>
        <p:txBody>
          <a:bodyPr/>
          <a:lstStyle/>
          <a:p>
            <a:fld id="{B6F15528-21DE-4FAA-801E-634DDDAF4B2B}" type="slidenum">
              <a:rPr lang="en-US" smtClean="0"/>
              <a:pPr/>
              <a:t>22</a:t>
            </a:fld>
            <a:endParaRPr lang="en-US" dirty="0"/>
          </a:p>
        </p:txBody>
      </p:sp>
      <p:sp>
        <p:nvSpPr>
          <p:cNvPr id="6" name="Footer Placeholder 5"/>
          <p:cNvSpPr>
            <a:spLocks noGrp="1"/>
          </p:cNvSpPr>
          <p:nvPr>
            <p:ph type="ftr" sz="quarter" idx="16"/>
          </p:nvPr>
        </p:nvSpPr>
        <p:spPr/>
        <p:txBody>
          <a:bodyPr/>
          <a:lstStyle/>
          <a:p>
            <a:r>
              <a:rPr lang="en-US" dirty="0" smtClean="0"/>
              <a:t>DR UTKARSH BHAGAT</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AGNOSIA IN PARIETAL LOBE LESIONS</a:t>
            </a:r>
            <a:endParaRPr lang="en-IN" dirty="0"/>
          </a:p>
        </p:txBody>
      </p:sp>
      <p:sp>
        <p:nvSpPr>
          <p:cNvPr id="3" name="Content Placeholder 2"/>
          <p:cNvSpPr>
            <a:spLocks noGrp="1"/>
          </p:cNvSpPr>
          <p:nvPr>
            <p:ph sz="quarter" idx="1"/>
          </p:nvPr>
        </p:nvSpPr>
        <p:spPr/>
        <p:txBody>
          <a:bodyPr/>
          <a:lstStyle/>
          <a:p>
            <a:r>
              <a:rPr lang="en-US" dirty="0" smtClean="0"/>
              <a:t>GERSTMANN’S SYNDROME </a:t>
            </a:r>
          </a:p>
          <a:p>
            <a:pPr lvl="1"/>
            <a:r>
              <a:rPr lang="en-US" dirty="0" smtClean="0"/>
              <a:t>Finger agnosia both for own &amp; examiner’s fingers</a:t>
            </a:r>
          </a:p>
          <a:p>
            <a:pPr lvl="1"/>
            <a:r>
              <a:rPr lang="en-US" dirty="0" smtClean="0"/>
              <a:t>Acalculia</a:t>
            </a:r>
          </a:p>
          <a:p>
            <a:pPr lvl="1"/>
            <a:r>
              <a:rPr lang="en-US" dirty="0" smtClean="0"/>
              <a:t>Right-left disorientation</a:t>
            </a:r>
          </a:p>
          <a:p>
            <a:pPr lvl="1"/>
            <a:r>
              <a:rPr lang="en-US" dirty="0" smtClean="0"/>
              <a:t>Agraphia without alexia</a:t>
            </a:r>
          </a:p>
          <a:p>
            <a:pPr>
              <a:buNone/>
            </a:pPr>
            <a:r>
              <a:rPr lang="en-US" dirty="0" smtClean="0"/>
              <a:t>    [Dominant angular gyrus lesion]</a:t>
            </a:r>
            <a:endParaRPr lang="en-IN" dirty="0"/>
          </a:p>
        </p:txBody>
      </p:sp>
      <p:sp>
        <p:nvSpPr>
          <p:cNvPr id="4" name="Date Placeholder 3"/>
          <p:cNvSpPr>
            <a:spLocks noGrp="1"/>
          </p:cNvSpPr>
          <p:nvPr>
            <p:ph type="dt" sz="half" idx="14"/>
          </p:nvPr>
        </p:nvSpPr>
        <p:spPr/>
        <p:txBody>
          <a:bodyPr/>
          <a:lstStyle/>
          <a:p>
            <a:fld id="{2CBE9D37-E94D-4EC5-872C-7B576491DAC0}" type="datetime4">
              <a:rPr lang="en-US" smtClean="0"/>
              <a:pPr/>
              <a:t>December 18, 2013</a:t>
            </a:fld>
            <a:endParaRPr lang="en-US" dirty="0"/>
          </a:p>
        </p:txBody>
      </p:sp>
      <p:sp>
        <p:nvSpPr>
          <p:cNvPr id="5" name="Slide Number Placeholder 4"/>
          <p:cNvSpPr>
            <a:spLocks noGrp="1"/>
          </p:cNvSpPr>
          <p:nvPr>
            <p:ph type="sldNum" sz="quarter" idx="15"/>
          </p:nvPr>
        </p:nvSpPr>
        <p:spPr/>
        <p:txBody>
          <a:bodyPr/>
          <a:lstStyle/>
          <a:p>
            <a:fld id="{B6F15528-21DE-4FAA-801E-634DDDAF4B2B}" type="slidenum">
              <a:rPr lang="en-US" smtClean="0"/>
              <a:pPr/>
              <a:t>23</a:t>
            </a:fld>
            <a:endParaRPr lang="en-US" dirty="0"/>
          </a:p>
        </p:txBody>
      </p:sp>
      <p:sp>
        <p:nvSpPr>
          <p:cNvPr id="6" name="Footer Placeholder 5"/>
          <p:cNvSpPr>
            <a:spLocks noGrp="1"/>
          </p:cNvSpPr>
          <p:nvPr>
            <p:ph type="ftr" sz="quarter" idx="16"/>
          </p:nvPr>
        </p:nvSpPr>
        <p:spPr/>
        <p:txBody>
          <a:bodyPr/>
          <a:lstStyle/>
          <a:p>
            <a:r>
              <a:rPr lang="en-US" dirty="0" smtClean="0"/>
              <a:t>DR UTKARSH BHAGAT</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AGNOSIA IN PARIETAL LOBE LESIONS</a:t>
            </a:r>
            <a:endParaRPr lang="en-IN" dirty="0"/>
          </a:p>
        </p:txBody>
      </p:sp>
      <p:sp>
        <p:nvSpPr>
          <p:cNvPr id="3" name="Content Placeholder 2"/>
          <p:cNvSpPr>
            <a:spLocks noGrp="1"/>
          </p:cNvSpPr>
          <p:nvPr>
            <p:ph sz="quarter" idx="1"/>
          </p:nvPr>
        </p:nvSpPr>
        <p:spPr/>
        <p:txBody>
          <a:bodyPr>
            <a:normAutofit/>
          </a:bodyPr>
          <a:lstStyle/>
          <a:p>
            <a:r>
              <a:rPr lang="en-US" dirty="0" smtClean="0"/>
              <a:t>ANOSOGNOSIA</a:t>
            </a:r>
          </a:p>
          <a:p>
            <a:pPr lvl="1"/>
            <a:r>
              <a:rPr lang="en-US" dirty="0" smtClean="0"/>
              <a:t>Josef Babinski introduced this term to refer to a pt. with left hemiplegia &amp; left sided sensory loss but ho was unaware of his  neurological deficits.</a:t>
            </a:r>
          </a:p>
          <a:p>
            <a:pPr lvl="1">
              <a:buNone/>
            </a:pPr>
            <a:r>
              <a:rPr lang="en-US" dirty="0" smtClean="0"/>
              <a:t>   Pt. may even say that the limbs do not belong to him.</a:t>
            </a:r>
          </a:p>
          <a:p>
            <a:pPr lvl="1">
              <a:buNone/>
            </a:pPr>
            <a:r>
              <a:rPr lang="en-US" dirty="0" smtClean="0"/>
              <a:t>At the other end of scale there is phenomenon – PHANTOM LIMB , seen in amputees, with retention of whole body image after removal of one member, c/o pain &amp; paraesthesiae.</a:t>
            </a:r>
            <a:endParaRPr lang="en-IN" dirty="0"/>
          </a:p>
        </p:txBody>
      </p:sp>
      <p:sp>
        <p:nvSpPr>
          <p:cNvPr id="4" name="Date Placeholder 3"/>
          <p:cNvSpPr>
            <a:spLocks noGrp="1"/>
          </p:cNvSpPr>
          <p:nvPr>
            <p:ph type="dt" sz="half" idx="14"/>
          </p:nvPr>
        </p:nvSpPr>
        <p:spPr/>
        <p:txBody>
          <a:bodyPr/>
          <a:lstStyle/>
          <a:p>
            <a:fld id="{58C89B69-783A-4839-BB4F-5722AB46F174}" type="datetime4">
              <a:rPr lang="en-US" smtClean="0"/>
              <a:pPr/>
              <a:t>December 18, 2013</a:t>
            </a:fld>
            <a:endParaRPr lang="en-US" dirty="0"/>
          </a:p>
        </p:txBody>
      </p:sp>
      <p:sp>
        <p:nvSpPr>
          <p:cNvPr id="5" name="Slide Number Placeholder 4"/>
          <p:cNvSpPr>
            <a:spLocks noGrp="1"/>
          </p:cNvSpPr>
          <p:nvPr>
            <p:ph type="sldNum" sz="quarter" idx="15"/>
          </p:nvPr>
        </p:nvSpPr>
        <p:spPr/>
        <p:txBody>
          <a:bodyPr/>
          <a:lstStyle/>
          <a:p>
            <a:fld id="{B6F15528-21DE-4FAA-801E-634DDDAF4B2B}" type="slidenum">
              <a:rPr lang="en-US" smtClean="0"/>
              <a:pPr/>
              <a:t>24</a:t>
            </a:fld>
            <a:endParaRPr lang="en-US" dirty="0"/>
          </a:p>
        </p:txBody>
      </p:sp>
      <p:sp>
        <p:nvSpPr>
          <p:cNvPr id="6" name="Footer Placeholder 5"/>
          <p:cNvSpPr>
            <a:spLocks noGrp="1"/>
          </p:cNvSpPr>
          <p:nvPr>
            <p:ph type="ftr" sz="quarter" idx="16"/>
          </p:nvPr>
        </p:nvSpPr>
        <p:spPr/>
        <p:txBody>
          <a:bodyPr/>
          <a:lstStyle/>
          <a:p>
            <a:r>
              <a:rPr lang="en-US" dirty="0" smtClean="0"/>
              <a:t>DR UTKARSH BHAGAT</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AGNOSIA IN PARIETAL LOBE LESIONS</a:t>
            </a:r>
            <a:endParaRPr lang="en-IN" dirty="0"/>
          </a:p>
        </p:txBody>
      </p:sp>
      <p:sp>
        <p:nvSpPr>
          <p:cNvPr id="3" name="Content Placeholder 2"/>
          <p:cNvSpPr>
            <a:spLocks noGrp="1"/>
          </p:cNvSpPr>
          <p:nvPr>
            <p:ph sz="quarter" idx="1"/>
          </p:nvPr>
        </p:nvSpPr>
        <p:spPr/>
        <p:txBody>
          <a:bodyPr/>
          <a:lstStyle/>
          <a:p>
            <a:r>
              <a:rPr lang="en-US" dirty="0" smtClean="0"/>
              <a:t>LEFT SIDE HEMISPATIAL INATTENTION</a:t>
            </a:r>
          </a:p>
          <a:p>
            <a:pPr lvl="1"/>
            <a:r>
              <a:rPr lang="en-US" dirty="0" smtClean="0"/>
              <a:t>Patient ignores persons, objects or any stimuli from the affected side, fails to dress that side, fails to eat food from that half of plate.</a:t>
            </a:r>
          </a:p>
          <a:p>
            <a:pPr lvl="1"/>
            <a:r>
              <a:rPr lang="en-US" dirty="0" smtClean="0"/>
              <a:t>Testing for inattention :</a:t>
            </a:r>
          </a:p>
          <a:p>
            <a:pPr lvl="2"/>
            <a:r>
              <a:rPr lang="en-US" dirty="0" smtClean="0"/>
              <a:t>Ask to draw symmetrical figures</a:t>
            </a:r>
          </a:p>
          <a:p>
            <a:pPr lvl="2"/>
            <a:r>
              <a:rPr lang="en-US" dirty="0" smtClean="0"/>
              <a:t>LINE BISECTION TEST : Draw 20 cm line &amp; ask pt. to bisect, he will mark it considerably to the right of center.</a:t>
            </a:r>
            <a:endParaRPr lang="en-IN" dirty="0"/>
          </a:p>
        </p:txBody>
      </p:sp>
      <p:sp>
        <p:nvSpPr>
          <p:cNvPr id="4" name="Date Placeholder 3"/>
          <p:cNvSpPr>
            <a:spLocks noGrp="1"/>
          </p:cNvSpPr>
          <p:nvPr>
            <p:ph type="dt" sz="half" idx="14"/>
          </p:nvPr>
        </p:nvSpPr>
        <p:spPr/>
        <p:txBody>
          <a:bodyPr/>
          <a:lstStyle/>
          <a:p>
            <a:fld id="{DA7712E9-C623-483F-ADD7-448254599F89}" type="datetime4">
              <a:rPr lang="en-US" smtClean="0"/>
              <a:pPr/>
              <a:t>December 18, 2013</a:t>
            </a:fld>
            <a:endParaRPr lang="en-US" dirty="0"/>
          </a:p>
        </p:txBody>
      </p:sp>
      <p:sp>
        <p:nvSpPr>
          <p:cNvPr id="5" name="Slide Number Placeholder 4"/>
          <p:cNvSpPr>
            <a:spLocks noGrp="1"/>
          </p:cNvSpPr>
          <p:nvPr>
            <p:ph type="sldNum" sz="quarter" idx="15"/>
          </p:nvPr>
        </p:nvSpPr>
        <p:spPr/>
        <p:txBody>
          <a:bodyPr/>
          <a:lstStyle/>
          <a:p>
            <a:fld id="{B6F15528-21DE-4FAA-801E-634DDDAF4B2B}" type="slidenum">
              <a:rPr lang="en-US" smtClean="0"/>
              <a:pPr/>
              <a:t>25</a:t>
            </a:fld>
            <a:endParaRPr lang="en-US" dirty="0"/>
          </a:p>
        </p:txBody>
      </p:sp>
      <p:sp>
        <p:nvSpPr>
          <p:cNvPr id="6" name="Footer Placeholder 5"/>
          <p:cNvSpPr>
            <a:spLocks noGrp="1"/>
          </p:cNvSpPr>
          <p:nvPr>
            <p:ph type="ftr" sz="quarter" idx="16"/>
          </p:nvPr>
        </p:nvSpPr>
        <p:spPr/>
        <p:txBody>
          <a:bodyPr/>
          <a:lstStyle/>
          <a:p>
            <a:r>
              <a:rPr lang="en-US" dirty="0" smtClean="0"/>
              <a:t>DR UTKARSH BHAGAT</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AGNOSIA IN PARIETAL LOBE LESIONS</a:t>
            </a:r>
            <a:endParaRPr lang="en-IN" dirty="0"/>
          </a:p>
        </p:txBody>
      </p:sp>
      <p:sp>
        <p:nvSpPr>
          <p:cNvPr id="3" name="Content Placeholder 2"/>
          <p:cNvSpPr>
            <a:spLocks noGrp="1"/>
          </p:cNvSpPr>
          <p:nvPr>
            <p:ph sz="quarter" idx="1"/>
          </p:nvPr>
        </p:nvSpPr>
        <p:spPr/>
        <p:txBody>
          <a:bodyPr>
            <a:normAutofit/>
          </a:bodyPr>
          <a:lstStyle/>
          <a:p>
            <a:r>
              <a:rPr lang="en-US" dirty="0" smtClean="0"/>
              <a:t>SENSORY SUPPRESSION/EXTINCTION</a:t>
            </a:r>
          </a:p>
          <a:p>
            <a:pPr lvl="1"/>
            <a:r>
              <a:rPr lang="en-US" dirty="0" smtClean="0"/>
              <a:t>Tactile/visual/auditory inattention to simultaneous bilateral stimuli.</a:t>
            </a:r>
          </a:p>
          <a:p>
            <a:pPr lvl="1"/>
            <a:r>
              <a:rPr lang="en-US" dirty="0" smtClean="0"/>
              <a:t>Tactile:  Brush cheek with wisp of cotton, one side then other side &amp; then both sides at the same time</a:t>
            </a:r>
          </a:p>
          <a:p>
            <a:pPr lvl="1"/>
            <a:r>
              <a:rPr lang="en-US" dirty="0" smtClean="0"/>
              <a:t>Visual : Wiggle finger in pt.’s temporal field</a:t>
            </a:r>
          </a:p>
          <a:p>
            <a:pPr lvl="1"/>
            <a:r>
              <a:rPr lang="en-US" dirty="0" smtClean="0"/>
              <a:t>Auditory: Shake a bunch of keys</a:t>
            </a:r>
          </a:p>
          <a:p>
            <a:pPr>
              <a:buNone/>
            </a:pPr>
            <a:r>
              <a:rPr lang="en-US" dirty="0" smtClean="0"/>
              <a:t>    [ Seen in CVA, cerebral atrophic lesions, sometimes in parietal lobe  tumors ] </a:t>
            </a:r>
          </a:p>
          <a:p>
            <a:pPr lvl="1"/>
            <a:endParaRPr lang="en-IN" dirty="0"/>
          </a:p>
        </p:txBody>
      </p:sp>
      <p:sp>
        <p:nvSpPr>
          <p:cNvPr id="4" name="Date Placeholder 3"/>
          <p:cNvSpPr>
            <a:spLocks noGrp="1"/>
          </p:cNvSpPr>
          <p:nvPr>
            <p:ph type="dt" sz="half" idx="14"/>
          </p:nvPr>
        </p:nvSpPr>
        <p:spPr/>
        <p:txBody>
          <a:bodyPr/>
          <a:lstStyle/>
          <a:p>
            <a:fld id="{996BC80A-52AC-4C7C-865C-00C0572CDA7A}" type="datetime4">
              <a:rPr lang="en-US" smtClean="0"/>
              <a:pPr/>
              <a:t>December 18, 2013</a:t>
            </a:fld>
            <a:endParaRPr lang="en-US" dirty="0"/>
          </a:p>
        </p:txBody>
      </p:sp>
      <p:sp>
        <p:nvSpPr>
          <p:cNvPr id="5" name="Slide Number Placeholder 4"/>
          <p:cNvSpPr>
            <a:spLocks noGrp="1"/>
          </p:cNvSpPr>
          <p:nvPr>
            <p:ph type="sldNum" sz="quarter" idx="15"/>
          </p:nvPr>
        </p:nvSpPr>
        <p:spPr/>
        <p:txBody>
          <a:bodyPr/>
          <a:lstStyle/>
          <a:p>
            <a:fld id="{B6F15528-21DE-4FAA-801E-634DDDAF4B2B}" type="slidenum">
              <a:rPr lang="en-US" smtClean="0"/>
              <a:pPr/>
              <a:t>26</a:t>
            </a:fld>
            <a:endParaRPr lang="en-US" dirty="0"/>
          </a:p>
        </p:txBody>
      </p:sp>
      <p:sp>
        <p:nvSpPr>
          <p:cNvPr id="6" name="Footer Placeholder 5"/>
          <p:cNvSpPr>
            <a:spLocks noGrp="1"/>
          </p:cNvSpPr>
          <p:nvPr>
            <p:ph type="ftr" sz="quarter" idx="16"/>
          </p:nvPr>
        </p:nvSpPr>
        <p:spPr/>
        <p:txBody>
          <a:bodyPr/>
          <a:lstStyle/>
          <a:p>
            <a:r>
              <a:rPr lang="en-US" dirty="0" smtClean="0"/>
              <a:t>DR UTKARSH BHAGAT</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PARIETAL  STROKE- SENSORY SYNDROMES</a:t>
            </a:r>
            <a:endParaRPr lang="en-IN" dirty="0"/>
          </a:p>
        </p:txBody>
      </p:sp>
      <p:sp>
        <p:nvSpPr>
          <p:cNvPr id="3" name="Content Placeholder 2"/>
          <p:cNvSpPr>
            <a:spLocks noGrp="1"/>
          </p:cNvSpPr>
          <p:nvPr>
            <p:ph sz="quarter" idx="1"/>
          </p:nvPr>
        </p:nvSpPr>
        <p:spPr/>
        <p:txBody>
          <a:bodyPr/>
          <a:lstStyle/>
          <a:p>
            <a:r>
              <a:rPr lang="en-IN" dirty="0" smtClean="0"/>
              <a:t>The Pseudo thalamic sensory syndrome consists of a faciobrachiocrural impairment of elementary sensation (touch, pain, temperature, and vibration ) – in patients with  inferior &amp; anterior parietal stroke involving the parietal operculum, posterior insula, and, in most patients, underlying white matter.</a:t>
            </a:r>
          </a:p>
          <a:p>
            <a:endParaRPr lang="en-IN" dirty="0"/>
          </a:p>
        </p:txBody>
      </p:sp>
      <p:sp>
        <p:nvSpPr>
          <p:cNvPr id="4" name="Date Placeholder 3"/>
          <p:cNvSpPr>
            <a:spLocks noGrp="1"/>
          </p:cNvSpPr>
          <p:nvPr>
            <p:ph type="dt" sz="half" idx="14"/>
          </p:nvPr>
        </p:nvSpPr>
        <p:spPr/>
        <p:txBody>
          <a:bodyPr/>
          <a:lstStyle/>
          <a:p>
            <a:fld id="{24952B74-A994-4C9E-8B55-D8A2EBB1CA99}" type="datetime4">
              <a:rPr lang="en-US" smtClean="0"/>
              <a:pPr/>
              <a:t>December 18, 2013</a:t>
            </a:fld>
            <a:endParaRPr lang="en-US" dirty="0"/>
          </a:p>
        </p:txBody>
      </p:sp>
      <p:sp>
        <p:nvSpPr>
          <p:cNvPr id="5" name="Slide Number Placeholder 4"/>
          <p:cNvSpPr>
            <a:spLocks noGrp="1"/>
          </p:cNvSpPr>
          <p:nvPr>
            <p:ph type="sldNum" sz="quarter" idx="15"/>
          </p:nvPr>
        </p:nvSpPr>
        <p:spPr/>
        <p:txBody>
          <a:bodyPr/>
          <a:lstStyle/>
          <a:p>
            <a:fld id="{B6F15528-21DE-4FAA-801E-634DDDAF4B2B}" type="slidenum">
              <a:rPr lang="en-US" smtClean="0"/>
              <a:pPr/>
              <a:t>27</a:t>
            </a:fld>
            <a:endParaRPr lang="en-US" dirty="0"/>
          </a:p>
        </p:txBody>
      </p:sp>
      <p:sp>
        <p:nvSpPr>
          <p:cNvPr id="6" name="Footer Placeholder 5"/>
          <p:cNvSpPr>
            <a:spLocks noGrp="1"/>
          </p:cNvSpPr>
          <p:nvPr>
            <p:ph type="ftr" sz="quarter" idx="16"/>
          </p:nvPr>
        </p:nvSpPr>
        <p:spPr/>
        <p:txBody>
          <a:bodyPr/>
          <a:lstStyle/>
          <a:p>
            <a:r>
              <a:rPr lang="en-US" dirty="0" smtClean="0"/>
              <a:t>DR UTKARSH BHAGAT</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PARIETAL  STROKE- SENSORY SYNDROMES</a:t>
            </a:r>
            <a:endParaRPr lang="en-IN" dirty="0"/>
          </a:p>
        </p:txBody>
      </p:sp>
      <p:sp>
        <p:nvSpPr>
          <p:cNvPr id="3" name="Content Placeholder 2"/>
          <p:cNvSpPr>
            <a:spLocks noGrp="1"/>
          </p:cNvSpPr>
          <p:nvPr>
            <p:ph sz="quarter" idx="1"/>
          </p:nvPr>
        </p:nvSpPr>
        <p:spPr/>
        <p:txBody>
          <a:bodyPr/>
          <a:lstStyle/>
          <a:p>
            <a:r>
              <a:rPr lang="en-IN" dirty="0" smtClean="0"/>
              <a:t>The cortical sensory syndrome : consists of an isolated loss of discriminative sensation (stereognosis, graphesthesia, position sense) involving one or two parts of the body in  patients with  superior &amp; posterior parietal stroke.</a:t>
            </a:r>
          </a:p>
          <a:p>
            <a:endParaRPr lang="en-IN" dirty="0"/>
          </a:p>
        </p:txBody>
      </p:sp>
      <p:sp>
        <p:nvSpPr>
          <p:cNvPr id="4" name="Date Placeholder 3"/>
          <p:cNvSpPr>
            <a:spLocks noGrp="1"/>
          </p:cNvSpPr>
          <p:nvPr>
            <p:ph type="dt" sz="half" idx="14"/>
          </p:nvPr>
        </p:nvSpPr>
        <p:spPr/>
        <p:txBody>
          <a:bodyPr/>
          <a:lstStyle/>
          <a:p>
            <a:fld id="{A1286E74-94B2-4979-B359-4F303AB68501}" type="datetime4">
              <a:rPr lang="en-US" smtClean="0"/>
              <a:pPr/>
              <a:t>December 18, 2013</a:t>
            </a:fld>
            <a:endParaRPr lang="en-US" dirty="0"/>
          </a:p>
        </p:txBody>
      </p:sp>
      <p:sp>
        <p:nvSpPr>
          <p:cNvPr id="5" name="Slide Number Placeholder 4"/>
          <p:cNvSpPr>
            <a:spLocks noGrp="1"/>
          </p:cNvSpPr>
          <p:nvPr>
            <p:ph type="sldNum" sz="quarter" idx="15"/>
          </p:nvPr>
        </p:nvSpPr>
        <p:spPr/>
        <p:txBody>
          <a:bodyPr/>
          <a:lstStyle/>
          <a:p>
            <a:fld id="{B6F15528-21DE-4FAA-801E-634DDDAF4B2B}" type="slidenum">
              <a:rPr lang="en-US" smtClean="0"/>
              <a:pPr/>
              <a:t>28</a:t>
            </a:fld>
            <a:endParaRPr lang="en-US" dirty="0"/>
          </a:p>
        </p:txBody>
      </p:sp>
      <p:sp>
        <p:nvSpPr>
          <p:cNvPr id="6" name="Footer Placeholder 5"/>
          <p:cNvSpPr>
            <a:spLocks noGrp="1"/>
          </p:cNvSpPr>
          <p:nvPr>
            <p:ph type="ftr" sz="quarter" idx="16"/>
          </p:nvPr>
        </p:nvSpPr>
        <p:spPr/>
        <p:txBody>
          <a:bodyPr/>
          <a:lstStyle/>
          <a:p>
            <a:r>
              <a:rPr lang="en-US" dirty="0" smtClean="0"/>
              <a:t>DR UTKARSH BHAGAT</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PARIETAL  STROKE- SENSORY SYNDROMES</a:t>
            </a:r>
            <a:endParaRPr lang="en-IN" dirty="0"/>
          </a:p>
        </p:txBody>
      </p:sp>
      <p:sp>
        <p:nvSpPr>
          <p:cNvPr id="3" name="Content Placeholder 2"/>
          <p:cNvSpPr>
            <a:spLocks noGrp="1"/>
          </p:cNvSpPr>
          <p:nvPr>
            <p:ph sz="quarter" idx="1"/>
          </p:nvPr>
        </p:nvSpPr>
        <p:spPr/>
        <p:txBody>
          <a:bodyPr/>
          <a:lstStyle/>
          <a:p>
            <a:r>
              <a:rPr lang="en-IN" dirty="0" smtClean="0"/>
              <a:t>The atypical sensory syndrome :  consists of a sensory loss involving all modalities of sensation in a partial distribution. Parietal lesions of varied topography are responsible for this clinical picture, which probably represents a minor variant of the two previous sensory syndromes.</a:t>
            </a:r>
          </a:p>
          <a:p>
            <a:endParaRPr lang="en-IN" dirty="0"/>
          </a:p>
        </p:txBody>
      </p:sp>
      <p:sp>
        <p:nvSpPr>
          <p:cNvPr id="4" name="Date Placeholder 3"/>
          <p:cNvSpPr>
            <a:spLocks noGrp="1"/>
          </p:cNvSpPr>
          <p:nvPr>
            <p:ph type="dt" sz="half" idx="14"/>
          </p:nvPr>
        </p:nvSpPr>
        <p:spPr/>
        <p:txBody>
          <a:bodyPr/>
          <a:lstStyle/>
          <a:p>
            <a:fld id="{E8534AAA-D7CA-434F-BC72-58D868B31705}" type="datetime4">
              <a:rPr lang="en-US" smtClean="0"/>
              <a:pPr/>
              <a:t>December 18, 2013</a:t>
            </a:fld>
            <a:endParaRPr lang="en-US" dirty="0"/>
          </a:p>
        </p:txBody>
      </p:sp>
      <p:sp>
        <p:nvSpPr>
          <p:cNvPr id="5" name="Slide Number Placeholder 4"/>
          <p:cNvSpPr>
            <a:spLocks noGrp="1"/>
          </p:cNvSpPr>
          <p:nvPr>
            <p:ph type="sldNum" sz="quarter" idx="15"/>
          </p:nvPr>
        </p:nvSpPr>
        <p:spPr/>
        <p:txBody>
          <a:bodyPr/>
          <a:lstStyle/>
          <a:p>
            <a:fld id="{B6F15528-21DE-4FAA-801E-634DDDAF4B2B}" type="slidenum">
              <a:rPr lang="en-US" smtClean="0"/>
              <a:pPr/>
              <a:t>29</a:t>
            </a:fld>
            <a:endParaRPr lang="en-US" dirty="0"/>
          </a:p>
        </p:txBody>
      </p:sp>
      <p:sp>
        <p:nvSpPr>
          <p:cNvPr id="6" name="Footer Placeholder 5"/>
          <p:cNvSpPr>
            <a:spLocks noGrp="1"/>
          </p:cNvSpPr>
          <p:nvPr>
            <p:ph type="ftr" sz="quarter" idx="16"/>
          </p:nvPr>
        </p:nvSpPr>
        <p:spPr/>
        <p:txBody>
          <a:bodyPr/>
          <a:lstStyle/>
          <a:p>
            <a:r>
              <a:rPr lang="en-US" dirty="0" smtClean="0"/>
              <a:t>DR UTKARSH BHAGAT</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BROADMANN AREAS</a:t>
            </a:r>
            <a:endParaRPr lang="en-IN" dirty="0"/>
          </a:p>
        </p:txBody>
      </p:sp>
      <p:sp>
        <p:nvSpPr>
          <p:cNvPr id="5" name="Date Placeholder 4"/>
          <p:cNvSpPr>
            <a:spLocks noGrp="1"/>
          </p:cNvSpPr>
          <p:nvPr>
            <p:ph type="dt" sz="half" idx="10"/>
          </p:nvPr>
        </p:nvSpPr>
        <p:spPr/>
        <p:txBody>
          <a:bodyPr/>
          <a:lstStyle/>
          <a:p>
            <a:fld id="{2861A877-C1AA-4C92-AF9E-536F3FEBA847}" type="datetime4">
              <a:rPr lang="en-US" smtClean="0"/>
              <a:pPr/>
              <a:t>December 18, 2013</a:t>
            </a:fld>
            <a:endParaRPr lang="en-US" dirty="0"/>
          </a:p>
        </p:txBody>
      </p:sp>
      <p:sp>
        <p:nvSpPr>
          <p:cNvPr id="8" name="Footer Placeholder 7"/>
          <p:cNvSpPr>
            <a:spLocks noGrp="1"/>
          </p:cNvSpPr>
          <p:nvPr>
            <p:ph type="ftr" sz="quarter" idx="11"/>
          </p:nvPr>
        </p:nvSpPr>
        <p:spPr/>
        <p:txBody>
          <a:bodyPr/>
          <a:lstStyle/>
          <a:p>
            <a:r>
              <a:rPr lang="en-US" dirty="0" smtClean="0"/>
              <a:t>DR UTKARSH BHAGAT</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3</a:t>
            </a:fld>
            <a:endParaRPr lang="en-US" dirty="0"/>
          </a:p>
        </p:txBody>
      </p:sp>
      <p:pic>
        <p:nvPicPr>
          <p:cNvPr id="4" name="Content Placeholder 3" descr="Brodmann-areas.png"/>
          <p:cNvPicPr>
            <a:picLocks noGrp="1" noChangeAspect="1"/>
          </p:cNvPicPr>
          <p:nvPr>
            <p:ph sz="quarter" idx="1"/>
          </p:nvPr>
        </p:nvPicPr>
        <p:blipFill rotWithShape="1">
          <a:blip r:embed="rId2">
            <a:extLst>
              <a:ext uri="{28A0092B-C50C-407E-A947-70E740481C1C}">
                <a14:useLocalDpi xmlns:a14="http://schemas.microsoft.com/office/drawing/2010/main" val="0"/>
              </a:ext>
            </a:extLst>
          </a:blip>
          <a:srcRect t="-10705" r="-2845" b="-6053"/>
          <a:stretch/>
        </p:blipFill>
        <p:spPr>
          <a:xfrm>
            <a:off x="457200" y="1524000"/>
            <a:ext cx="7924801" cy="3536886"/>
          </a:xfrm>
        </p:spPr>
      </p:pic>
      <p:sp>
        <p:nvSpPr>
          <p:cNvPr id="9" name="TextBox 8"/>
          <p:cNvSpPr txBox="1"/>
          <p:nvPr/>
        </p:nvSpPr>
        <p:spPr>
          <a:xfrm>
            <a:off x="2590800" y="5105400"/>
            <a:ext cx="2763372" cy="261610"/>
          </a:xfrm>
          <a:prstGeom prst="rect">
            <a:avLst/>
          </a:prstGeom>
          <a:noFill/>
        </p:spPr>
        <p:txBody>
          <a:bodyPr wrap="none" rtlCol="0">
            <a:spAutoFit/>
          </a:bodyPr>
          <a:lstStyle/>
          <a:p>
            <a:r>
              <a:rPr lang="en-US" sz="1100" dirty="0" err="1"/>
              <a:t>wikimedia.org</a:t>
            </a:r>
            <a:r>
              <a:rPr lang="en-US" sz="1100" dirty="0"/>
              <a:t>/</a:t>
            </a:r>
            <a:r>
              <a:rPr lang="en-US" sz="1100" dirty="0" err="1"/>
              <a:t>wikipedia</a:t>
            </a:r>
            <a:r>
              <a:rPr lang="en-US" sz="1100" dirty="0"/>
              <a:t>/commons/0/09</a:t>
            </a:r>
          </a:p>
        </p:txBody>
      </p:sp>
    </p:spTree>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LESIONS OF PARIETAL LOBE </a:t>
            </a:r>
            <a:endParaRPr lang="en-IN" dirty="0"/>
          </a:p>
        </p:txBody>
      </p:sp>
      <p:sp>
        <p:nvSpPr>
          <p:cNvPr id="3" name="Content Placeholder 2"/>
          <p:cNvSpPr>
            <a:spLocks noGrp="1"/>
          </p:cNvSpPr>
          <p:nvPr>
            <p:ph sz="quarter" idx="1"/>
          </p:nvPr>
        </p:nvSpPr>
        <p:spPr/>
        <p:txBody>
          <a:bodyPr>
            <a:normAutofit lnSpcReduction="10000"/>
          </a:bodyPr>
          <a:lstStyle/>
          <a:p>
            <a:r>
              <a:rPr lang="en-IN" dirty="0" smtClean="0"/>
              <a:t>Effects of unilateral disease of the parietal lobe, right or left</a:t>
            </a:r>
          </a:p>
          <a:p>
            <a:pPr lvl="1"/>
            <a:r>
              <a:rPr lang="en-IN" dirty="0" smtClean="0"/>
              <a:t>Corticosensory syndrome and sensory extinction (or total hemianesthesia with large acute lesions of white matter)</a:t>
            </a:r>
          </a:p>
          <a:p>
            <a:pPr lvl="1"/>
            <a:r>
              <a:rPr lang="en-IN" dirty="0" smtClean="0"/>
              <a:t>Homonymous hemianopia or inferior quadrantanopia  or visual inattention</a:t>
            </a:r>
          </a:p>
          <a:p>
            <a:pPr lvl="1">
              <a:buNone/>
            </a:pPr>
            <a:endParaRPr lang="en-IN" dirty="0" smtClean="0"/>
          </a:p>
          <a:p>
            <a:pPr lvl="1"/>
            <a:r>
              <a:rPr lang="en-IN" dirty="0" smtClean="0"/>
              <a:t>Neglect of the opposite side of external space (far more prominent with lesions of the right parietal lobe).</a:t>
            </a:r>
          </a:p>
          <a:p>
            <a:pPr lvl="1"/>
            <a:r>
              <a:rPr lang="en-IN" dirty="0" smtClean="0"/>
              <a:t>Mild hemiparesis (variable), unilateral muscular atrophy in children, hypotonia, poverty of movement, hemiataxia (all seen only occasionally)</a:t>
            </a:r>
          </a:p>
          <a:p>
            <a:pPr lvl="1"/>
            <a:endParaRPr lang="en-IN" dirty="0" smtClean="0"/>
          </a:p>
          <a:p>
            <a:endParaRPr lang="en-IN" dirty="0"/>
          </a:p>
        </p:txBody>
      </p:sp>
      <p:sp>
        <p:nvSpPr>
          <p:cNvPr id="4" name="Date Placeholder 3"/>
          <p:cNvSpPr>
            <a:spLocks noGrp="1"/>
          </p:cNvSpPr>
          <p:nvPr>
            <p:ph type="dt" sz="half" idx="14"/>
          </p:nvPr>
        </p:nvSpPr>
        <p:spPr/>
        <p:txBody>
          <a:bodyPr/>
          <a:lstStyle/>
          <a:p>
            <a:fld id="{638A50A1-5C17-42D7-8DDE-44B970FD4BD2}" type="datetime4">
              <a:rPr lang="en-US" smtClean="0"/>
              <a:pPr/>
              <a:t>December 18, 2013</a:t>
            </a:fld>
            <a:endParaRPr lang="en-US" dirty="0"/>
          </a:p>
        </p:txBody>
      </p:sp>
      <p:sp>
        <p:nvSpPr>
          <p:cNvPr id="5" name="Slide Number Placeholder 4"/>
          <p:cNvSpPr>
            <a:spLocks noGrp="1"/>
          </p:cNvSpPr>
          <p:nvPr>
            <p:ph type="sldNum" sz="quarter" idx="15"/>
          </p:nvPr>
        </p:nvSpPr>
        <p:spPr/>
        <p:txBody>
          <a:bodyPr/>
          <a:lstStyle/>
          <a:p>
            <a:fld id="{B6F15528-21DE-4FAA-801E-634DDDAF4B2B}" type="slidenum">
              <a:rPr lang="en-US" smtClean="0"/>
              <a:pPr/>
              <a:t>30</a:t>
            </a:fld>
            <a:endParaRPr lang="en-US" dirty="0"/>
          </a:p>
        </p:txBody>
      </p:sp>
      <p:sp>
        <p:nvSpPr>
          <p:cNvPr id="6" name="Footer Placeholder 5"/>
          <p:cNvSpPr>
            <a:spLocks noGrp="1"/>
          </p:cNvSpPr>
          <p:nvPr>
            <p:ph type="ftr" sz="quarter" idx="16"/>
          </p:nvPr>
        </p:nvSpPr>
        <p:spPr/>
        <p:txBody>
          <a:bodyPr/>
          <a:lstStyle/>
          <a:p>
            <a:r>
              <a:rPr lang="en-US" dirty="0" smtClean="0"/>
              <a:t>DR UTKARSH BHAGAT</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LESIONS OF PARIETAL LOBE </a:t>
            </a:r>
            <a:endParaRPr lang="en-IN" dirty="0"/>
          </a:p>
        </p:txBody>
      </p:sp>
      <p:sp>
        <p:nvSpPr>
          <p:cNvPr id="3" name="Content Placeholder 2"/>
          <p:cNvSpPr>
            <a:spLocks noGrp="1"/>
          </p:cNvSpPr>
          <p:nvPr>
            <p:ph sz="quarter" idx="1"/>
          </p:nvPr>
        </p:nvSpPr>
        <p:spPr/>
        <p:txBody>
          <a:bodyPr/>
          <a:lstStyle/>
          <a:p>
            <a:r>
              <a:rPr lang="en-IN" dirty="0" smtClean="0"/>
              <a:t>Effects of unilateral disease of the dominant (left) parietal lobe (in right-handed and most left-handed patients)  additional phenomena include</a:t>
            </a:r>
          </a:p>
          <a:p>
            <a:pPr lvl="1"/>
            <a:r>
              <a:rPr lang="en-IN" dirty="0" smtClean="0"/>
              <a:t>Disorders of language (especially alexia)</a:t>
            </a:r>
          </a:p>
          <a:p>
            <a:pPr lvl="1"/>
            <a:r>
              <a:rPr lang="en-IN" dirty="0" smtClean="0"/>
              <a:t>Gerstmann syndrome </a:t>
            </a:r>
          </a:p>
          <a:p>
            <a:pPr lvl="1"/>
            <a:r>
              <a:rPr lang="en-IN" dirty="0" smtClean="0"/>
              <a:t>Tactile agnosia (bimanual astereognosis)</a:t>
            </a:r>
          </a:p>
          <a:p>
            <a:pPr lvl="1"/>
            <a:r>
              <a:rPr lang="en-IN" dirty="0" smtClean="0"/>
              <a:t>Bilateral ideomotor and ideational apraxia</a:t>
            </a:r>
          </a:p>
          <a:p>
            <a:endParaRPr lang="en-IN" dirty="0"/>
          </a:p>
        </p:txBody>
      </p:sp>
      <p:sp>
        <p:nvSpPr>
          <p:cNvPr id="4" name="Date Placeholder 3"/>
          <p:cNvSpPr>
            <a:spLocks noGrp="1"/>
          </p:cNvSpPr>
          <p:nvPr>
            <p:ph type="dt" sz="half" idx="14"/>
          </p:nvPr>
        </p:nvSpPr>
        <p:spPr/>
        <p:txBody>
          <a:bodyPr/>
          <a:lstStyle/>
          <a:p>
            <a:fld id="{AB7172AD-737D-42ED-A1FF-73B5CC39B842}" type="datetime4">
              <a:rPr lang="en-US" smtClean="0"/>
              <a:pPr/>
              <a:t>December 18, 2013</a:t>
            </a:fld>
            <a:endParaRPr lang="en-US" dirty="0"/>
          </a:p>
        </p:txBody>
      </p:sp>
      <p:sp>
        <p:nvSpPr>
          <p:cNvPr id="5" name="Slide Number Placeholder 4"/>
          <p:cNvSpPr>
            <a:spLocks noGrp="1"/>
          </p:cNvSpPr>
          <p:nvPr>
            <p:ph type="sldNum" sz="quarter" idx="15"/>
          </p:nvPr>
        </p:nvSpPr>
        <p:spPr/>
        <p:txBody>
          <a:bodyPr/>
          <a:lstStyle/>
          <a:p>
            <a:fld id="{B6F15528-21DE-4FAA-801E-634DDDAF4B2B}" type="slidenum">
              <a:rPr lang="en-US" smtClean="0"/>
              <a:pPr/>
              <a:t>31</a:t>
            </a:fld>
            <a:endParaRPr lang="en-US" dirty="0"/>
          </a:p>
        </p:txBody>
      </p:sp>
      <p:sp>
        <p:nvSpPr>
          <p:cNvPr id="6" name="Footer Placeholder 5"/>
          <p:cNvSpPr>
            <a:spLocks noGrp="1"/>
          </p:cNvSpPr>
          <p:nvPr>
            <p:ph type="ftr" sz="quarter" idx="16"/>
          </p:nvPr>
        </p:nvSpPr>
        <p:spPr/>
        <p:txBody>
          <a:bodyPr/>
          <a:lstStyle/>
          <a:p>
            <a:r>
              <a:rPr lang="en-US" dirty="0" smtClean="0"/>
              <a:t>DR UTKARSH BHAGAT</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LESIONS OF PARIETAL LOBE </a:t>
            </a:r>
            <a:endParaRPr lang="en-IN" dirty="0"/>
          </a:p>
        </p:txBody>
      </p:sp>
      <p:sp>
        <p:nvSpPr>
          <p:cNvPr id="3" name="Content Placeholder 2"/>
          <p:cNvSpPr>
            <a:spLocks noGrp="1"/>
          </p:cNvSpPr>
          <p:nvPr>
            <p:ph sz="quarter" idx="1"/>
          </p:nvPr>
        </p:nvSpPr>
        <p:spPr/>
        <p:txBody>
          <a:bodyPr>
            <a:normAutofit/>
          </a:bodyPr>
          <a:lstStyle/>
          <a:p>
            <a:r>
              <a:rPr lang="en-IN" dirty="0" smtClean="0"/>
              <a:t>Effects of unilateral disease of the nondominant (right) parietal lobe</a:t>
            </a:r>
          </a:p>
          <a:p>
            <a:pPr lvl="1"/>
            <a:r>
              <a:rPr lang="en-IN" dirty="0" smtClean="0"/>
              <a:t>Visuospatial disorders</a:t>
            </a:r>
          </a:p>
          <a:p>
            <a:pPr lvl="1"/>
            <a:r>
              <a:rPr lang="en-IN" dirty="0" smtClean="0"/>
              <a:t>Topographic memory loss</a:t>
            </a:r>
          </a:p>
          <a:p>
            <a:pPr lvl="1"/>
            <a:r>
              <a:rPr lang="en-IN" dirty="0" smtClean="0"/>
              <a:t>Anosognosia, dressing and constructional apraxias (these may occur with lesions of either hemisphere but  more frequently and are of greater severity with lesions of the nondominant one)</a:t>
            </a:r>
          </a:p>
          <a:p>
            <a:pPr lvl="1"/>
            <a:r>
              <a:rPr lang="en-IN" dirty="0" smtClean="0"/>
              <a:t>Confusion</a:t>
            </a:r>
          </a:p>
          <a:p>
            <a:pPr lvl="1"/>
            <a:r>
              <a:rPr lang="en-IN" dirty="0" smtClean="0"/>
              <a:t>Tendency to keep the eyes closed, resist lid opening, and blepharospasm</a:t>
            </a:r>
          </a:p>
          <a:p>
            <a:endParaRPr lang="en-IN" dirty="0"/>
          </a:p>
        </p:txBody>
      </p:sp>
      <p:sp>
        <p:nvSpPr>
          <p:cNvPr id="4" name="Date Placeholder 3"/>
          <p:cNvSpPr>
            <a:spLocks noGrp="1"/>
          </p:cNvSpPr>
          <p:nvPr>
            <p:ph type="dt" sz="half" idx="14"/>
          </p:nvPr>
        </p:nvSpPr>
        <p:spPr/>
        <p:txBody>
          <a:bodyPr/>
          <a:lstStyle/>
          <a:p>
            <a:fld id="{035E6531-4192-4E60-8875-7B92490AC4AB}" type="datetime4">
              <a:rPr lang="en-US" smtClean="0"/>
              <a:pPr/>
              <a:t>December 18, 2013</a:t>
            </a:fld>
            <a:endParaRPr lang="en-US" dirty="0"/>
          </a:p>
        </p:txBody>
      </p:sp>
      <p:sp>
        <p:nvSpPr>
          <p:cNvPr id="5" name="Slide Number Placeholder 4"/>
          <p:cNvSpPr>
            <a:spLocks noGrp="1"/>
          </p:cNvSpPr>
          <p:nvPr>
            <p:ph type="sldNum" sz="quarter" idx="15"/>
          </p:nvPr>
        </p:nvSpPr>
        <p:spPr/>
        <p:txBody>
          <a:bodyPr/>
          <a:lstStyle/>
          <a:p>
            <a:fld id="{B6F15528-21DE-4FAA-801E-634DDDAF4B2B}" type="slidenum">
              <a:rPr lang="en-US" smtClean="0"/>
              <a:pPr/>
              <a:t>32</a:t>
            </a:fld>
            <a:endParaRPr lang="en-US" dirty="0"/>
          </a:p>
        </p:txBody>
      </p:sp>
      <p:sp>
        <p:nvSpPr>
          <p:cNvPr id="6" name="Footer Placeholder 5"/>
          <p:cNvSpPr>
            <a:spLocks noGrp="1"/>
          </p:cNvSpPr>
          <p:nvPr>
            <p:ph type="ftr" sz="quarter" idx="16"/>
          </p:nvPr>
        </p:nvSpPr>
        <p:spPr/>
        <p:txBody>
          <a:bodyPr/>
          <a:lstStyle/>
          <a:p>
            <a:r>
              <a:rPr lang="en-US" dirty="0" smtClean="0"/>
              <a:t>DR UTKARSH BHAGAT</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LESIONS OF PARIETAL LOBE </a:t>
            </a:r>
            <a:endParaRPr lang="en-IN" dirty="0"/>
          </a:p>
        </p:txBody>
      </p:sp>
      <p:sp>
        <p:nvSpPr>
          <p:cNvPr id="3" name="Content Placeholder 2"/>
          <p:cNvSpPr>
            <a:spLocks noGrp="1"/>
          </p:cNvSpPr>
          <p:nvPr>
            <p:ph sz="quarter" idx="1"/>
          </p:nvPr>
        </p:nvSpPr>
        <p:spPr/>
        <p:txBody>
          <a:bodyPr/>
          <a:lstStyle/>
          <a:p>
            <a:r>
              <a:rPr lang="en-IN" dirty="0" smtClean="0"/>
              <a:t>Effects of bilateral disease of the parietal lobes</a:t>
            </a:r>
          </a:p>
          <a:p>
            <a:pPr lvl="1"/>
            <a:r>
              <a:rPr lang="en-IN" dirty="0" smtClean="0"/>
              <a:t>Visual spatial imperception,</a:t>
            </a:r>
          </a:p>
          <a:p>
            <a:pPr lvl="1"/>
            <a:r>
              <a:rPr lang="en-IN" dirty="0" smtClean="0"/>
              <a:t> Spatial disorientation</a:t>
            </a:r>
          </a:p>
          <a:p>
            <a:r>
              <a:rPr lang="en-IN" dirty="0" smtClean="0"/>
              <a:t>With all these parietal syndromes, if the disease is sufficiently extensive, there may be a reduction in the capacity to think clearly as well as inattentiveness and slightly impaired memory.</a:t>
            </a:r>
          </a:p>
          <a:p>
            <a:endParaRPr lang="en-IN" dirty="0"/>
          </a:p>
        </p:txBody>
      </p:sp>
      <p:sp>
        <p:nvSpPr>
          <p:cNvPr id="4" name="Date Placeholder 3"/>
          <p:cNvSpPr>
            <a:spLocks noGrp="1"/>
          </p:cNvSpPr>
          <p:nvPr>
            <p:ph type="dt" sz="half" idx="14"/>
          </p:nvPr>
        </p:nvSpPr>
        <p:spPr/>
        <p:txBody>
          <a:bodyPr/>
          <a:lstStyle/>
          <a:p>
            <a:fld id="{52D8AD9F-825C-4774-A833-1EC22C57E4B2}" type="datetime4">
              <a:rPr lang="en-US" smtClean="0"/>
              <a:pPr/>
              <a:t>December 18, 2013</a:t>
            </a:fld>
            <a:endParaRPr lang="en-US" dirty="0"/>
          </a:p>
        </p:txBody>
      </p:sp>
      <p:sp>
        <p:nvSpPr>
          <p:cNvPr id="5" name="Slide Number Placeholder 4"/>
          <p:cNvSpPr>
            <a:spLocks noGrp="1"/>
          </p:cNvSpPr>
          <p:nvPr>
            <p:ph type="sldNum" sz="quarter" idx="15"/>
          </p:nvPr>
        </p:nvSpPr>
        <p:spPr/>
        <p:txBody>
          <a:bodyPr/>
          <a:lstStyle/>
          <a:p>
            <a:fld id="{B6F15528-21DE-4FAA-801E-634DDDAF4B2B}" type="slidenum">
              <a:rPr lang="en-US" smtClean="0"/>
              <a:pPr/>
              <a:t>33</a:t>
            </a:fld>
            <a:endParaRPr lang="en-US" dirty="0"/>
          </a:p>
        </p:txBody>
      </p:sp>
      <p:sp>
        <p:nvSpPr>
          <p:cNvPr id="6" name="Footer Placeholder 5"/>
          <p:cNvSpPr>
            <a:spLocks noGrp="1"/>
          </p:cNvSpPr>
          <p:nvPr>
            <p:ph type="ftr" sz="quarter" idx="16"/>
          </p:nvPr>
        </p:nvSpPr>
        <p:spPr/>
        <p:txBody>
          <a:bodyPr/>
          <a:lstStyle/>
          <a:p>
            <a:r>
              <a:rPr lang="en-US" dirty="0" smtClean="0"/>
              <a:t>DR UTKARSH BHAGAT</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ctrTitle"/>
          </p:nvPr>
        </p:nvSpPr>
        <p:spPr/>
        <p:txBody>
          <a:bodyPr/>
          <a:lstStyle/>
          <a:p>
            <a:r>
              <a:rPr lang="en-US" dirty="0" smtClean="0"/>
              <a:t>THANK YOU </a:t>
            </a:r>
            <a:endParaRPr lang="en-IN" dirty="0"/>
          </a:p>
        </p:txBody>
      </p:sp>
      <p:sp>
        <p:nvSpPr>
          <p:cNvPr id="11" name="Subtitle 10"/>
          <p:cNvSpPr>
            <a:spLocks noGrp="1"/>
          </p:cNvSpPr>
          <p:nvPr>
            <p:ph type="subTitle" idx="1"/>
          </p:nvPr>
        </p:nvSpPr>
        <p:spPr/>
        <p:txBody>
          <a:bodyPr/>
          <a:lstStyle/>
          <a:p>
            <a:endParaRPr lang="en-IN" dirty="0"/>
          </a:p>
        </p:txBody>
      </p:sp>
      <p:sp>
        <p:nvSpPr>
          <p:cNvPr id="4" name="Date Placeholder 3"/>
          <p:cNvSpPr>
            <a:spLocks noGrp="1"/>
          </p:cNvSpPr>
          <p:nvPr>
            <p:ph type="dt" sz="half" idx="10"/>
          </p:nvPr>
        </p:nvSpPr>
        <p:spPr/>
        <p:txBody>
          <a:bodyPr/>
          <a:lstStyle/>
          <a:p>
            <a:fld id="{C0FBA353-FC7C-4906-ABDA-7FEF6F7FC5C4}" type="datetime4">
              <a:rPr lang="en-US" smtClean="0"/>
              <a:pPr/>
              <a:t>December 18, 2013</a:t>
            </a:fld>
            <a:endParaRPr lang="en-US" dirty="0"/>
          </a:p>
        </p:txBody>
      </p:sp>
      <p:sp>
        <p:nvSpPr>
          <p:cNvPr id="5" name="Footer Placeholder 4"/>
          <p:cNvSpPr>
            <a:spLocks noGrp="1"/>
          </p:cNvSpPr>
          <p:nvPr>
            <p:ph type="ftr" sz="quarter" idx="11"/>
          </p:nvPr>
        </p:nvSpPr>
        <p:spPr/>
        <p:txBody>
          <a:bodyPr/>
          <a:lstStyle/>
          <a:p>
            <a:r>
              <a:rPr lang="en-US" dirty="0" smtClean="0"/>
              <a:t>DR UTKARSH BHAGAT</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34</a:t>
            </a:fld>
            <a:endParaRPr lang="en-US" dirty="0"/>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PARIETAL LOBE</a:t>
            </a:r>
            <a:endParaRPr lang="en-IN" dirty="0"/>
          </a:p>
        </p:txBody>
      </p:sp>
      <p:sp>
        <p:nvSpPr>
          <p:cNvPr id="6" name="Content Placeholder 5"/>
          <p:cNvSpPr>
            <a:spLocks noGrp="1"/>
          </p:cNvSpPr>
          <p:nvPr>
            <p:ph sz="quarter" idx="1"/>
          </p:nvPr>
        </p:nvSpPr>
        <p:spPr/>
        <p:txBody>
          <a:bodyPr/>
          <a:lstStyle/>
          <a:p>
            <a:r>
              <a:rPr lang="en-US" dirty="0" smtClean="0"/>
              <a:t>Special high order sensory organ</a:t>
            </a:r>
          </a:p>
          <a:p>
            <a:r>
              <a:rPr lang="en-US" dirty="0" smtClean="0"/>
              <a:t>Locus of transmodal ( intersensory) integration</a:t>
            </a:r>
          </a:p>
          <a:p>
            <a:r>
              <a:rPr lang="en-US" dirty="0" smtClean="0"/>
              <a:t>Awareness of one’s body &amp; its relation </a:t>
            </a:r>
            <a:r>
              <a:rPr lang="en-IN" dirty="0" smtClean="0"/>
              <a:t>to extra personal space and of objects in the environment to each other.</a:t>
            </a:r>
            <a:endParaRPr lang="en-IN" dirty="0"/>
          </a:p>
        </p:txBody>
      </p:sp>
      <p:sp>
        <p:nvSpPr>
          <p:cNvPr id="4" name="Date Placeholder 3"/>
          <p:cNvSpPr>
            <a:spLocks noGrp="1"/>
          </p:cNvSpPr>
          <p:nvPr>
            <p:ph type="dt" sz="half" idx="14"/>
          </p:nvPr>
        </p:nvSpPr>
        <p:spPr/>
        <p:txBody>
          <a:bodyPr/>
          <a:lstStyle/>
          <a:p>
            <a:fld id="{DF5A6398-A2C2-4E51-834A-90BF986C5962}" type="datetime4">
              <a:rPr lang="en-US" smtClean="0"/>
              <a:pPr/>
              <a:t>December 18, 2013</a:t>
            </a:fld>
            <a:endParaRPr lang="en-US" dirty="0"/>
          </a:p>
        </p:txBody>
      </p:sp>
      <p:sp>
        <p:nvSpPr>
          <p:cNvPr id="7" name="Slide Number Placeholder 6"/>
          <p:cNvSpPr>
            <a:spLocks noGrp="1"/>
          </p:cNvSpPr>
          <p:nvPr>
            <p:ph type="sldNum" sz="quarter" idx="15"/>
          </p:nvPr>
        </p:nvSpPr>
        <p:spPr/>
        <p:txBody>
          <a:bodyPr/>
          <a:lstStyle/>
          <a:p>
            <a:fld id="{B6F15528-21DE-4FAA-801E-634DDDAF4B2B}" type="slidenum">
              <a:rPr lang="en-US" smtClean="0"/>
              <a:pPr/>
              <a:t>4</a:t>
            </a:fld>
            <a:endParaRPr lang="en-US" dirty="0"/>
          </a:p>
        </p:txBody>
      </p:sp>
      <p:sp>
        <p:nvSpPr>
          <p:cNvPr id="8" name="Footer Placeholder 7"/>
          <p:cNvSpPr>
            <a:spLocks noGrp="1"/>
          </p:cNvSpPr>
          <p:nvPr>
            <p:ph type="ftr" sz="quarter" idx="16"/>
          </p:nvPr>
        </p:nvSpPr>
        <p:spPr/>
        <p:txBody>
          <a:bodyPr/>
          <a:lstStyle/>
          <a:p>
            <a:r>
              <a:rPr lang="en-US" dirty="0" smtClean="0"/>
              <a:t>DR UTKARSH BHAGAT</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LESIONS OF PARIETAL LOBE </a:t>
            </a:r>
            <a:endParaRPr lang="en-IN" dirty="0"/>
          </a:p>
        </p:txBody>
      </p:sp>
      <p:sp>
        <p:nvSpPr>
          <p:cNvPr id="3" name="Content Placeholder 2"/>
          <p:cNvSpPr>
            <a:spLocks noGrp="1"/>
          </p:cNvSpPr>
          <p:nvPr>
            <p:ph sz="quarter" idx="1"/>
          </p:nvPr>
        </p:nvSpPr>
        <p:spPr/>
        <p:txBody>
          <a:bodyPr/>
          <a:lstStyle/>
          <a:p>
            <a:pPr>
              <a:buNone/>
            </a:pPr>
            <a:endParaRPr lang="en-IN" dirty="0" smtClean="0"/>
          </a:p>
          <a:p>
            <a:pPr lvl="1"/>
            <a:r>
              <a:rPr lang="en-IN" dirty="0" smtClean="0"/>
              <a:t>Post central gyrus </a:t>
            </a:r>
          </a:p>
          <a:p>
            <a:pPr lvl="2"/>
            <a:r>
              <a:rPr lang="en-IN" dirty="0" smtClean="0"/>
              <a:t>Simple somatosensory disturbances </a:t>
            </a:r>
          </a:p>
          <a:p>
            <a:pPr lvl="3"/>
            <a:r>
              <a:rPr lang="en-IN" dirty="0" smtClean="0"/>
              <a:t>Contra lateral sensory loss (object recognition &gt; position sense &gt; touch &gt; pain and temperature, vibration); tactile extinction </a:t>
            </a:r>
          </a:p>
          <a:p>
            <a:pPr lvl="3"/>
            <a:r>
              <a:rPr lang="en-IN" dirty="0" smtClean="0"/>
              <a:t>Contra lateral pain, paresthesias</a:t>
            </a:r>
          </a:p>
          <a:p>
            <a:pPr lvl="1"/>
            <a:r>
              <a:rPr lang="en-IN" dirty="0" smtClean="0"/>
              <a:t>Mesial aspect (cuneus) </a:t>
            </a:r>
          </a:p>
          <a:p>
            <a:pPr lvl="2"/>
            <a:r>
              <a:rPr lang="en-IN" dirty="0" smtClean="0"/>
              <a:t>Transcortical sensory aphasia? (dominant hemisphere) </a:t>
            </a:r>
          </a:p>
          <a:p>
            <a:pPr lvl="2"/>
            <a:r>
              <a:rPr lang="en-IN" dirty="0" smtClean="0"/>
              <a:t>Attentional disorder</a:t>
            </a:r>
          </a:p>
          <a:p>
            <a:endParaRPr lang="en-IN" dirty="0"/>
          </a:p>
        </p:txBody>
      </p:sp>
      <p:sp>
        <p:nvSpPr>
          <p:cNvPr id="4" name="Date Placeholder 3"/>
          <p:cNvSpPr>
            <a:spLocks noGrp="1"/>
          </p:cNvSpPr>
          <p:nvPr>
            <p:ph type="dt" sz="half" idx="14"/>
          </p:nvPr>
        </p:nvSpPr>
        <p:spPr/>
        <p:txBody>
          <a:bodyPr/>
          <a:lstStyle/>
          <a:p>
            <a:fld id="{3DEED237-B8D1-4032-8297-3800AF654E1F}" type="datetime4">
              <a:rPr lang="en-US" smtClean="0"/>
              <a:pPr/>
              <a:t>December 18, 2013</a:t>
            </a:fld>
            <a:endParaRPr lang="en-US" dirty="0"/>
          </a:p>
        </p:txBody>
      </p:sp>
      <p:sp>
        <p:nvSpPr>
          <p:cNvPr id="5" name="Slide Number Placeholder 4"/>
          <p:cNvSpPr>
            <a:spLocks noGrp="1"/>
          </p:cNvSpPr>
          <p:nvPr>
            <p:ph type="sldNum" sz="quarter" idx="15"/>
          </p:nvPr>
        </p:nvSpPr>
        <p:spPr/>
        <p:txBody>
          <a:bodyPr/>
          <a:lstStyle/>
          <a:p>
            <a:fld id="{B6F15528-21DE-4FAA-801E-634DDDAF4B2B}" type="slidenum">
              <a:rPr lang="en-US" smtClean="0"/>
              <a:pPr/>
              <a:t>5</a:t>
            </a:fld>
            <a:endParaRPr lang="en-US" dirty="0"/>
          </a:p>
        </p:txBody>
      </p:sp>
      <p:sp>
        <p:nvSpPr>
          <p:cNvPr id="6" name="Footer Placeholder 5"/>
          <p:cNvSpPr>
            <a:spLocks noGrp="1"/>
          </p:cNvSpPr>
          <p:nvPr>
            <p:ph type="ftr" sz="quarter" idx="16"/>
          </p:nvPr>
        </p:nvSpPr>
        <p:spPr/>
        <p:txBody>
          <a:bodyPr/>
          <a:lstStyle/>
          <a:p>
            <a:r>
              <a:rPr lang="en-US" dirty="0" smtClean="0"/>
              <a:t>DR UTKARSH BHAGAT</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LESIONS OF PARIETAL LOBE </a:t>
            </a:r>
            <a:endParaRPr lang="en-IN" dirty="0"/>
          </a:p>
        </p:txBody>
      </p:sp>
      <p:sp>
        <p:nvSpPr>
          <p:cNvPr id="3" name="Content Placeholder 2"/>
          <p:cNvSpPr>
            <a:spLocks noGrp="1"/>
          </p:cNvSpPr>
          <p:nvPr>
            <p:ph sz="quarter" idx="1"/>
          </p:nvPr>
        </p:nvSpPr>
        <p:spPr/>
        <p:txBody>
          <a:bodyPr/>
          <a:lstStyle/>
          <a:p>
            <a:r>
              <a:rPr lang="en-US" dirty="0" smtClean="0"/>
              <a:t>In general,</a:t>
            </a:r>
          </a:p>
          <a:p>
            <a:pPr lvl="1"/>
            <a:r>
              <a:rPr lang="en-IN" dirty="0" smtClean="0"/>
              <a:t> left hemisphere is dominant for thought and reasoning, analytic and mathematical skills</a:t>
            </a:r>
          </a:p>
          <a:p>
            <a:pPr lvl="1"/>
            <a:endParaRPr lang="en-IN" dirty="0" smtClean="0"/>
          </a:p>
          <a:p>
            <a:pPr lvl="1"/>
            <a:r>
              <a:rPr lang="en-IN" dirty="0" smtClean="0"/>
              <a:t>the right hemisphere is dominant for tasks requiring spatial and constructional skills, as well as for directed attention and body image</a:t>
            </a:r>
            <a:endParaRPr lang="en-US" dirty="0" smtClean="0"/>
          </a:p>
        </p:txBody>
      </p:sp>
      <p:sp>
        <p:nvSpPr>
          <p:cNvPr id="4" name="Date Placeholder 3"/>
          <p:cNvSpPr>
            <a:spLocks noGrp="1"/>
          </p:cNvSpPr>
          <p:nvPr>
            <p:ph type="dt" sz="half" idx="14"/>
          </p:nvPr>
        </p:nvSpPr>
        <p:spPr/>
        <p:txBody>
          <a:bodyPr/>
          <a:lstStyle/>
          <a:p>
            <a:fld id="{CD150AA9-F5A7-4CF4-9A46-6C3F172F456C}" type="datetime4">
              <a:rPr lang="en-US" smtClean="0"/>
              <a:pPr/>
              <a:t>December 18, 2013</a:t>
            </a:fld>
            <a:endParaRPr lang="en-US" dirty="0"/>
          </a:p>
        </p:txBody>
      </p:sp>
      <p:sp>
        <p:nvSpPr>
          <p:cNvPr id="5" name="Slide Number Placeholder 4"/>
          <p:cNvSpPr>
            <a:spLocks noGrp="1"/>
          </p:cNvSpPr>
          <p:nvPr>
            <p:ph type="sldNum" sz="quarter" idx="15"/>
          </p:nvPr>
        </p:nvSpPr>
        <p:spPr/>
        <p:txBody>
          <a:bodyPr/>
          <a:lstStyle/>
          <a:p>
            <a:fld id="{B6F15528-21DE-4FAA-801E-634DDDAF4B2B}" type="slidenum">
              <a:rPr lang="en-US" smtClean="0"/>
              <a:pPr/>
              <a:t>6</a:t>
            </a:fld>
            <a:endParaRPr lang="en-US" dirty="0"/>
          </a:p>
        </p:txBody>
      </p:sp>
      <p:sp>
        <p:nvSpPr>
          <p:cNvPr id="6" name="Footer Placeholder 5"/>
          <p:cNvSpPr>
            <a:spLocks noGrp="1"/>
          </p:cNvSpPr>
          <p:nvPr>
            <p:ph type="ftr" sz="quarter" idx="16"/>
          </p:nvPr>
        </p:nvSpPr>
        <p:spPr/>
        <p:txBody>
          <a:bodyPr/>
          <a:lstStyle/>
          <a:p>
            <a:r>
              <a:rPr lang="en-US" dirty="0" smtClean="0"/>
              <a:t>DR UTKARSH BHAGAT</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LESIONS OF PARIETAL LOBE </a:t>
            </a:r>
            <a:endParaRPr lang="en-IN" dirty="0"/>
          </a:p>
        </p:txBody>
      </p:sp>
      <p:sp>
        <p:nvSpPr>
          <p:cNvPr id="3" name="Content Placeholder 2"/>
          <p:cNvSpPr>
            <a:spLocks noGrp="1"/>
          </p:cNvSpPr>
          <p:nvPr>
            <p:ph sz="quarter" idx="1"/>
          </p:nvPr>
        </p:nvSpPr>
        <p:spPr/>
        <p:txBody>
          <a:bodyPr/>
          <a:lstStyle/>
          <a:p>
            <a:pPr lvl="1"/>
            <a:r>
              <a:rPr lang="en-IN" dirty="0" smtClean="0"/>
              <a:t>Lateral aspect (superior and inferior parietal lobules) </a:t>
            </a:r>
          </a:p>
          <a:p>
            <a:pPr lvl="2"/>
            <a:r>
              <a:rPr lang="en-IN" dirty="0" smtClean="0"/>
              <a:t>Dominant hemisphere </a:t>
            </a:r>
          </a:p>
          <a:p>
            <a:pPr lvl="3"/>
            <a:r>
              <a:rPr lang="en-IN" dirty="0" smtClean="0"/>
              <a:t>Parietal apraxia (higher lesion) </a:t>
            </a:r>
          </a:p>
          <a:p>
            <a:pPr lvl="3"/>
            <a:r>
              <a:rPr lang="en-IN" dirty="0" smtClean="0"/>
              <a:t>Finger agnosia </a:t>
            </a:r>
          </a:p>
          <a:p>
            <a:pPr lvl="3"/>
            <a:r>
              <a:rPr lang="en-IN" dirty="0" smtClean="0"/>
              <a:t>Acalculia </a:t>
            </a:r>
          </a:p>
          <a:p>
            <a:pPr lvl="3"/>
            <a:r>
              <a:rPr lang="en-IN" dirty="0" smtClean="0"/>
              <a:t>Right-left disorientation </a:t>
            </a:r>
          </a:p>
          <a:p>
            <a:pPr lvl="3"/>
            <a:r>
              <a:rPr lang="en-IN" dirty="0" smtClean="0"/>
              <a:t>Literal alexia (supramarginal gyrus) </a:t>
            </a:r>
          </a:p>
          <a:p>
            <a:pPr lvl="3"/>
            <a:r>
              <a:rPr lang="en-IN" dirty="0" smtClean="0"/>
              <a:t>Conduction aphasia</a:t>
            </a:r>
          </a:p>
          <a:p>
            <a:endParaRPr lang="en-IN" dirty="0"/>
          </a:p>
        </p:txBody>
      </p:sp>
      <p:sp>
        <p:nvSpPr>
          <p:cNvPr id="4" name="Date Placeholder 3"/>
          <p:cNvSpPr>
            <a:spLocks noGrp="1"/>
          </p:cNvSpPr>
          <p:nvPr>
            <p:ph type="dt" sz="half" idx="14"/>
          </p:nvPr>
        </p:nvSpPr>
        <p:spPr/>
        <p:txBody>
          <a:bodyPr/>
          <a:lstStyle/>
          <a:p>
            <a:fld id="{B90B34B0-3185-4101-952E-9C5907B4EB0E}" type="datetime4">
              <a:rPr lang="en-US" smtClean="0"/>
              <a:pPr/>
              <a:t>December 18, 2013</a:t>
            </a:fld>
            <a:endParaRPr lang="en-US" dirty="0"/>
          </a:p>
        </p:txBody>
      </p:sp>
      <p:sp>
        <p:nvSpPr>
          <p:cNvPr id="5" name="Slide Number Placeholder 4"/>
          <p:cNvSpPr>
            <a:spLocks noGrp="1"/>
          </p:cNvSpPr>
          <p:nvPr>
            <p:ph type="sldNum" sz="quarter" idx="15"/>
          </p:nvPr>
        </p:nvSpPr>
        <p:spPr/>
        <p:txBody>
          <a:bodyPr/>
          <a:lstStyle/>
          <a:p>
            <a:fld id="{B6F15528-21DE-4FAA-801E-634DDDAF4B2B}" type="slidenum">
              <a:rPr lang="en-US" smtClean="0"/>
              <a:pPr/>
              <a:t>7</a:t>
            </a:fld>
            <a:endParaRPr lang="en-US" dirty="0"/>
          </a:p>
        </p:txBody>
      </p:sp>
      <p:sp>
        <p:nvSpPr>
          <p:cNvPr id="6" name="Footer Placeholder 5"/>
          <p:cNvSpPr>
            <a:spLocks noGrp="1"/>
          </p:cNvSpPr>
          <p:nvPr>
            <p:ph type="ftr" sz="quarter" idx="16"/>
          </p:nvPr>
        </p:nvSpPr>
        <p:spPr/>
        <p:txBody>
          <a:bodyPr/>
          <a:lstStyle/>
          <a:p>
            <a:r>
              <a:rPr lang="en-US" dirty="0" smtClean="0"/>
              <a:t>DR UTKARSH BHAGAT</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LESIONS OF PARIETAL LOBE </a:t>
            </a:r>
            <a:endParaRPr lang="en-IN" dirty="0"/>
          </a:p>
        </p:txBody>
      </p:sp>
      <p:sp>
        <p:nvSpPr>
          <p:cNvPr id="3" name="Content Placeholder 2"/>
          <p:cNvSpPr>
            <a:spLocks noGrp="1"/>
          </p:cNvSpPr>
          <p:nvPr>
            <p:ph sz="quarter" idx="1"/>
          </p:nvPr>
        </p:nvSpPr>
        <p:spPr/>
        <p:txBody>
          <a:bodyPr/>
          <a:lstStyle/>
          <a:p>
            <a:pPr lvl="2"/>
            <a:r>
              <a:rPr lang="en-IN" dirty="0" smtClean="0"/>
              <a:t>Nondominant hemisphere </a:t>
            </a:r>
          </a:p>
          <a:p>
            <a:pPr lvl="3"/>
            <a:r>
              <a:rPr lang="en-IN" dirty="0" smtClean="0"/>
              <a:t>Anosognosia  </a:t>
            </a:r>
          </a:p>
          <a:p>
            <a:pPr lvl="3"/>
            <a:r>
              <a:rPr lang="en-IN" dirty="0" smtClean="0"/>
              <a:t>Hemispatial neglect (sensory inattention) </a:t>
            </a:r>
          </a:p>
          <a:p>
            <a:pPr lvl="3"/>
            <a:r>
              <a:rPr lang="en-IN" dirty="0" smtClean="0"/>
              <a:t>Constructional apraxia </a:t>
            </a:r>
          </a:p>
          <a:p>
            <a:pPr lvl="3"/>
            <a:r>
              <a:rPr lang="en-IN" dirty="0" smtClean="0"/>
              <a:t>Dressing apraxia </a:t>
            </a:r>
          </a:p>
          <a:p>
            <a:pPr lvl="3"/>
            <a:r>
              <a:rPr lang="en-IN" dirty="0" smtClean="0"/>
              <a:t>Loss of topographical memory </a:t>
            </a:r>
          </a:p>
          <a:p>
            <a:pPr lvl="3"/>
            <a:r>
              <a:rPr lang="en-IN" dirty="0" smtClean="0"/>
              <a:t>Allesthesia </a:t>
            </a:r>
          </a:p>
          <a:p>
            <a:pPr lvl="3"/>
            <a:r>
              <a:rPr lang="en-IN" dirty="0" smtClean="0"/>
              <a:t>Hemisomatognosia </a:t>
            </a:r>
          </a:p>
          <a:p>
            <a:pPr lvl="3"/>
            <a:r>
              <a:rPr lang="en-IN" dirty="0" smtClean="0"/>
              <a:t>Asymbolia for pain</a:t>
            </a:r>
          </a:p>
          <a:p>
            <a:endParaRPr lang="en-IN" dirty="0"/>
          </a:p>
        </p:txBody>
      </p:sp>
      <p:sp>
        <p:nvSpPr>
          <p:cNvPr id="4" name="Date Placeholder 3"/>
          <p:cNvSpPr>
            <a:spLocks noGrp="1"/>
          </p:cNvSpPr>
          <p:nvPr>
            <p:ph type="dt" sz="half" idx="14"/>
          </p:nvPr>
        </p:nvSpPr>
        <p:spPr/>
        <p:txBody>
          <a:bodyPr/>
          <a:lstStyle/>
          <a:p>
            <a:fld id="{87D5E4FD-EC88-4AE3-BCA7-70E21551AC5C}" type="datetime4">
              <a:rPr lang="en-US" smtClean="0"/>
              <a:pPr/>
              <a:t>December 18, 2013</a:t>
            </a:fld>
            <a:endParaRPr lang="en-US" dirty="0"/>
          </a:p>
        </p:txBody>
      </p:sp>
      <p:sp>
        <p:nvSpPr>
          <p:cNvPr id="5" name="Slide Number Placeholder 4"/>
          <p:cNvSpPr>
            <a:spLocks noGrp="1"/>
          </p:cNvSpPr>
          <p:nvPr>
            <p:ph type="sldNum" sz="quarter" idx="15"/>
          </p:nvPr>
        </p:nvSpPr>
        <p:spPr/>
        <p:txBody>
          <a:bodyPr/>
          <a:lstStyle/>
          <a:p>
            <a:fld id="{B6F15528-21DE-4FAA-801E-634DDDAF4B2B}" type="slidenum">
              <a:rPr lang="en-US" smtClean="0"/>
              <a:pPr/>
              <a:t>8</a:t>
            </a:fld>
            <a:endParaRPr lang="en-US" dirty="0"/>
          </a:p>
        </p:txBody>
      </p:sp>
      <p:sp>
        <p:nvSpPr>
          <p:cNvPr id="6" name="Footer Placeholder 5"/>
          <p:cNvSpPr>
            <a:spLocks noGrp="1"/>
          </p:cNvSpPr>
          <p:nvPr>
            <p:ph type="ftr" sz="quarter" idx="16"/>
          </p:nvPr>
        </p:nvSpPr>
        <p:spPr/>
        <p:txBody>
          <a:bodyPr/>
          <a:lstStyle/>
          <a:p>
            <a:r>
              <a:rPr lang="en-US" dirty="0" smtClean="0"/>
              <a:t>DR UTKARSH BHAGAT</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ANOSOGNOSIA</a:t>
            </a:r>
            <a:endParaRPr lang="en-IN" dirty="0"/>
          </a:p>
        </p:txBody>
      </p:sp>
      <p:sp>
        <p:nvSpPr>
          <p:cNvPr id="3" name="Content Placeholder 2"/>
          <p:cNvSpPr>
            <a:spLocks noGrp="1"/>
          </p:cNvSpPr>
          <p:nvPr>
            <p:ph sz="quarter" idx="1"/>
          </p:nvPr>
        </p:nvSpPr>
        <p:spPr/>
        <p:txBody>
          <a:bodyPr>
            <a:normAutofit/>
          </a:bodyPr>
          <a:lstStyle/>
          <a:p>
            <a:r>
              <a:rPr lang="en-IN" dirty="0" smtClean="0"/>
              <a:t>Patients fail to recognize the hemiplegic limbs as belonging to them (anosognosia) </a:t>
            </a:r>
          </a:p>
          <a:p>
            <a:r>
              <a:rPr lang="en-IN" dirty="0" smtClean="0"/>
              <a:t>and confabulate when asked whom they belong to (they often ascribe them to the examiner: somatoparaphrenia).</a:t>
            </a:r>
          </a:p>
          <a:p>
            <a:r>
              <a:rPr lang="en-IN" dirty="0" smtClean="0"/>
              <a:t> Verbally acknowledging a problem but failing to be concerned is called anosodiaphoria. </a:t>
            </a:r>
          </a:p>
          <a:p>
            <a:r>
              <a:rPr lang="en-IN" dirty="0" smtClean="0"/>
              <a:t>Rarely, patients may report a supernumerary phantom limb (phantom third limb or three arms) after right-hemisphere stroke.</a:t>
            </a:r>
            <a:endParaRPr lang="en-IN" dirty="0"/>
          </a:p>
        </p:txBody>
      </p:sp>
      <p:sp>
        <p:nvSpPr>
          <p:cNvPr id="4" name="Date Placeholder 3"/>
          <p:cNvSpPr>
            <a:spLocks noGrp="1"/>
          </p:cNvSpPr>
          <p:nvPr>
            <p:ph type="dt" sz="half" idx="14"/>
          </p:nvPr>
        </p:nvSpPr>
        <p:spPr/>
        <p:txBody>
          <a:bodyPr/>
          <a:lstStyle/>
          <a:p>
            <a:fld id="{6824EA9E-3F78-4FA3-B627-898C01809029}" type="datetime4">
              <a:rPr lang="en-US" smtClean="0"/>
              <a:pPr/>
              <a:t>December 18, 2013</a:t>
            </a:fld>
            <a:endParaRPr lang="en-US" dirty="0"/>
          </a:p>
        </p:txBody>
      </p:sp>
      <p:sp>
        <p:nvSpPr>
          <p:cNvPr id="5" name="Slide Number Placeholder 4"/>
          <p:cNvSpPr>
            <a:spLocks noGrp="1"/>
          </p:cNvSpPr>
          <p:nvPr>
            <p:ph type="sldNum" sz="quarter" idx="15"/>
          </p:nvPr>
        </p:nvSpPr>
        <p:spPr/>
        <p:txBody>
          <a:bodyPr/>
          <a:lstStyle/>
          <a:p>
            <a:fld id="{B6F15528-21DE-4FAA-801E-634DDDAF4B2B}" type="slidenum">
              <a:rPr lang="en-US" smtClean="0"/>
              <a:pPr/>
              <a:t>9</a:t>
            </a:fld>
            <a:endParaRPr lang="en-US" dirty="0"/>
          </a:p>
        </p:txBody>
      </p:sp>
      <p:sp>
        <p:nvSpPr>
          <p:cNvPr id="6" name="Footer Placeholder 5"/>
          <p:cNvSpPr>
            <a:spLocks noGrp="1"/>
          </p:cNvSpPr>
          <p:nvPr>
            <p:ph type="ftr" sz="quarter" idx="16"/>
          </p:nvPr>
        </p:nvSpPr>
        <p:spPr/>
        <p:txBody>
          <a:bodyPr/>
          <a:lstStyle/>
          <a:p>
            <a:r>
              <a:rPr lang="en-US" dirty="0" smtClean="0"/>
              <a:t>DR UTKARSH BHAGAT</a:t>
            </a:r>
            <a:endParaRPr lang="en-US" dirty="0"/>
          </a:p>
        </p:txBody>
      </p:sp>
    </p:spTree>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252</TotalTime>
  <Words>1833</Words>
  <Application>Microsoft Macintosh PowerPoint</Application>
  <PresentationFormat>On-screen Show (4:3)</PresentationFormat>
  <Paragraphs>265</Paragraphs>
  <Slides>34</Slides>
  <Notes>1</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Oriel</vt:lpstr>
      <vt:lpstr>CEREBRAL LOCALIZATION</vt:lpstr>
      <vt:lpstr>PARIETAL  LOBE </vt:lpstr>
      <vt:lpstr>BROADMANN AREAS</vt:lpstr>
      <vt:lpstr>PARIETAL LOBE</vt:lpstr>
      <vt:lpstr>LESIONS OF PARIETAL LOBE </vt:lpstr>
      <vt:lpstr>LESIONS OF PARIETAL LOBE </vt:lpstr>
      <vt:lpstr>LESIONS OF PARIETAL LOBE </vt:lpstr>
      <vt:lpstr>LESIONS OF PARIETAL LOBE </vt:lpstr>
      <vt:lpstr>ANOSOGNOSIA</vt:lpstr>
      <vt:lpstr>LOSS OF TOPOGRAPHICAL MEMORY </vt:lpstr>
      <vt:lpstr>ALLESTHESIA/ALLOKINESIA</vt:lpstr>
      <vt:lpstr>HEMISOMATOGNOSIA</vt:lpstr>
      <vt:lpstr>ASYMBOLIA FOR PAIN</vt:lpstr>
      <vt:lpstr>APRAXIA</vt:lpstr>
      <vt:lpstr>APRAXIA VS OTHER MOTOR DEFICITS</vt:lpstr>
      <vt:lpstr>TESTING FOR APRAXIA </vt:lpstr>
      <vt:lpstr>TESTING FOR APRAXIA </vt:lpstr>
      <vt:lpstr>TYPES OF APRAXIA </vt:lpstr>
      <vt:lpstr>TYPES OF APRAXIA </vt:lpstr>
      <vt:lpstr>AGNOSIA</vt:lpstr>
      <vt:lpstr>AGNOSIA IN PARIETAL LOBE LESIONS</vt:lpstr>
      <vt:lpstr>AGNOSIA IN PARIETAL LOBE LESIONS</vt:lpstr>
      <vt:lpstr>AGNOSIA IN PARIETAL LOBE LESIONS</vt:lpstr>
      <vt:lpstr>AGNOSIA IN PARIETAL LOBE LESIONS</vt:lpstr>
      <vt:lpstr>AGNOSIA IN PARIETAL LOBE LESIONS</vt:lpstr>
      <vt:lpstr>AGNOSIA IN PARIETAL LOBE LESIONS</vt:lpstr>
      <vt:lpstr>PARIETAL  STROKE- SENSORY SYNDROMES</vt:lpstr>
      <vt:lpstr>PARIETAL  STROKE- SENSORY SYNDROMES</vt:lpstr>
      <vt:lpstr>PARIETAL  STROKE- SENSORY SYNDROMES</vt:lpstr>
      <vt:lpstr>LESIONS OF PARIETAL LOBE </vt:lpstr>
      <vt:lpstr>LESIONS OF PARIETAL LOBE </vt:lpstr>
      <vt:lpstr>LESIONS OF PARIETAL LOBE </vt:lpstr>
      <vt:lpstr>LESIONS OF PARIETAL LOBE </vt:lpstr>
      <vt:lpstr>THANK YOU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CEREBRAL LOCALIZATION</dc:title>
  <dc:creator>NEUROCRUZ</dc:creator>
  <cp:lastModifiedBy>apple</cp:lastModifiedBy>
  <cp:revision>10</cp:revision>
  <dcterms:created xsi:type="dcterms:W3CDTF">2006-08-16T00:00:00Z</dcterms:created>
  <dcterms:modified xsi:type="dcterms:W3CDTF">2013-12-18T13:07:07Z</dcterms:modified>
</cp:coreProperties>
</file>